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5" r:id="rId2"/>
    <p:sldId id="357" r:id="rId3"/>
    <p:sldId id="374" r:id="rId4"/>
    <p:sldId id="376" r:id="rId5"/>
    <p:sldId id="377" r:id="rId6"/>
    <p:sldId id="378" r:id="rId7"/>
    <p:sldId id="3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  <a:srgbClr val="680000"/>
    <a:srgbClr val="FFFFFF"/>
    <a:srgbClr val="996633"/>
    <a:srgbClr val="540000"/>
    <a:srgbClr val="996600"/>
    <a:srgbClr val="987300"/>
    <a:srgbClr val="E62235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85677-5441-4F14-BD9D-4D32AEB3A0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24FBABD-FCDE-4205-A32E-F8F109D14054}" type="pres">
      <dgm:prSet presAssocID="{85285677-5441-4F14-BD9D-4D32AEB3A007}" presName="linearFlow" presStyleCnt="0">
        <dgm:presLayoutVars>
          <dgm:dir/>
          <dgm:resizeHandles val="exact"/>
        </dgm:presLayoutVars>
      </dgm:prSet>
      <dgm:spPr/>
    </dgm:pt>
  </dgm:ptLst>
  <dgm:cxnLst>
    <dgm:cxn modelId="{A3211347-87F0-424A-8F3B-1071B04E8123}" type="presOf" srcId="{85285677-5441-4F14-BD9D-4D32AEB3A007}" destId="{124FBABD-FCDE-4205-A32E-F8F109D14054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285677-5441-4F14-BD9D-4D32AEB3A0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4DEB62A-B42F-403C-89FA-82F1F1409CA8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MX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Resultados Alcaldía Iztapalapa</a:t>
          </a:r>
          <a:endParaRPr lang="es-MX" sz="20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84AF7AF-A7F2-452A-AA67-6F270D31BC49}" type="par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9AE8709E-E55D-48FE-BB5E-5E40CF6F3E1A}" type="sib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124FBABD-FCDE-4205-A32E-F8F109D14054}" type="pres">
      <dgm:prSet presAssocID="{85285677-5441-4F14-BD9D-4D32AEB3A007}" presName="linearFlow" presStyleCnt="0">
        <dgm:presLayoutVars>
          <dgm:dir/>
          <dgm:resizeHandles val="exact"/>
        </dgm:presLayoutVars>
      </dgm:prSet>
      <dgm:spPr/>
    </dgm:pt>
    <dgm:pt modelId="{DA47E056-1C21-48DB-B7B4-A1FBC74799EC}" type="pres">
      <dgm:prSet presAssocID="{C4DEB62A-B42F-403C-89FA-82F1F1409CA8}" presName="composite" presStyleCnt="0"/>
      <dgm:spPr/>
    </dgm:pt>
    <dgm:pt modelId="{38EC0E5D-51A5-4793-9565-5D3DD4F0EAA1}" type="pres">
      <dgm:prSet presAssocID="{C4DEB62A-B42F-403C-89FA-82F1F1409CA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8EF395-E912-4F92-8438-5E2F8C025045}" type="pres">
      <dgm:prSet presAssocID="{C4DEB62A-B42F-403C-89FA-82F1F1409CA8}" presName="txShp" presStyleLbl="node1" presStyleIdx="0" presStyleCnt="1" custLinFactNeighborY="15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59C052-24DA-4652-9A48-0DFF22F64E06}" type="presOf" srcId="{85285677-5441-4F14-BD9D-4D32AEB3A007}" destId="{124FBABD-FCDE-4205-A32E-F8F109D14054}" srcOrd="0" destOrd="0" presId="urn:microsoft.com/office/officeart/2005/8/layout/vList3"/>
    <dgm:cxn modelId="{AF2C61B2-101C-41E5-8BDE-51DE32B4CE6A}" type="presOf" srcId="{C4DEB62A-B42F-403C-89FA-82F1F1409CA8}" destId="{718EF395-E912-4F92-8438-5E2F8C025045}" srcOrd="0" destOrd="0" presId="urn:microsoft.com/office/officeart/2005/8/layout/vList3"/>
    <dgm:cxn modelId="{3238EDE0-9AC9-43D8-8F71-55F5AFC37C4F}" srcId="{85285677-5441-4F14-BD9D-4D32AEB3A007}" destId="{C4DEB62A-B42F-403C-89FA-82F1F1409CA8}" srcOrd="0" destOrd="0" parTransId="{D84AF7AF-A7F2-452A-AA67-6F270D31BC49}" sibTransId="{9AE8709E-E55D-48FE-BB5E-5E40CF6F3E1A}"/>
    <dgm:cxn modelId="{1E9B7952-5B95-4EAD-A343-144A4C1B4E9A}" type="presParOf" srcId="{124FBABD-FCDE-4205-A32E-F8F109D14054}" destId="{DA47E056-1C21-48DB-B7B4-A1FBC74799EC}" srcOrd="0" destOrd="0" presId="urn:microsoft.com/office/officeart/2005/8/layout/vList3"/>
    <dgm:cxn modelId="{D5F78DD2-177B-4F38-BE8B-F9A7E6D33562}" type="presParOf" srcId="{DA47E056-1C21-48DB-B7B4-A1FBC74799EC}" destId="{38EC0E5D-51A5-4793-9565-5D3DD4F0EAA1}" srcOrd="0" destOrd="0" presId="urn:microsoft.com/office/officeart/2005/8/layout/vList3"/>
    <dgm:cxn modelId="{74527813-07E7-4FCE-B101-18E9D9DB6481}" type="presParOf" srcId="{DA47E056-1C21-48DB-B7B4-A1FBC74799EC}" destId="{718EF395-E912-4F92-8438-5E2F8C0250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85677-5441-4F14-BD9D-4D32AEB3A0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4DEB62A-B42F-403C-89FA-82F1F1409CA8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MX" sz="22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Objetivo  </a:t>
          </a:r>
          <a:endParaRPr lang="es-MX" sz="22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84AF7AF-A7F2-452A-AA67-6F270D31BC49}" type="par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9AE8709E-E55D-48FE-BB5E-5E40CF6F3E1A}" type="sib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124FBABD-FCDE-4205-A32E-F8F109D14054}" type="pres">
      <dgm:prSet presAssocID="{85285677-5441-4F14-BD9D-4D32AEB3A007}" presName="linearFlow" presStyleCnt="0">
        <dgm:presLayoutVars>
          <dgm:dir/>
          <dgm:resizeHandles val="exact"/>
        </dgm:presLayoutVars>
      </dgm:prSet>
      <dgm:spPr/>
    </dgm:pt>
    <dgm:pt modelId="{DA47E056-1C21-48DB-B7B4-A1FBC74799EC}" type="pres">
      <dgm:prSet presAssocID="{C4DEB62A-B42F-403C-89FA-82F1F1409CA8}" presName="composite" presStyleCnt="0"/>
      <dgm:spPr/>
    </dgm:pt>
    <dgm:pt modelId="{38EC0E5D-51A5-4793-9565-5D3DD4F0EAA1}" type="pres">
      <dgm:prSet presAssocID="{C4DEB62A-B42F-403C-89FA-82F1F1409CA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8EF395-E912-4F92-8438-5E2F8C025045}" type="pres">
      <dgm:prSet presAssocID="{C4DEB62A-B42F-403C-89FA-82F1F1409CA8}" presName="txShp" presStyleLbl="node1" presStyleIdx="0" presStyleCnt="1" custLinFactNeighborY="15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59C052-24DA-4652-9A48-0DFF22F64E06}" type="presOf" srcId="{85285677-5441-4F14-BD9D-4D32AEB3A007}" destId="{124FBABD-FCDE-4205-A32E-F8F109D14054}" srcOrd="0" destOrd="0" presId="urn:microsoft.com/office/officeart/2005/8/layout/vList3"/>
    <dgm:cxn modelId="{AF2C61B2-101C-41E5-8BDE-51DE32B4CE6A}" type="presOf" srcId="{C4DEB62A-B42F-403C-89FA-82F1F1409CA8}" destId="{718EF395-E912-4F92-8438-5E2F8C025045}" srcOrd="0" destOrd="0" presId="urn:microsoft.com/office/officeart/2005/8/layout/vList3"/>
    <dgm:cxn modelId="{3238EDE0-9AC9-43D8-8F71-55F5AFC37C4F}" srcId="{85285677-5441-4F14-BD9D-4D32AEB3A007}" destId="{C4DEB62A-B42F-403C-89FA-82F1F1409CA8}" srcOrd="0" destOrd="0" parTransId="{D84AF7AF-A7F2-452A-AA67-6F270D31BC49}" sibTransId="{9AE8709E-E55D-48FE-BB5E-5E40CF6F3E1A}"/>
    <dgm:cxn modelId="{1E9B7952-5B95-4EAD-A343-144A4C1B4E9A}" type="presParOf" srcId="{124FBABD-FCDE-4205-A32E-F8F109D14054}" destId="{DA47E056-1C21-48DB-B7B4-A1FBC74799EC}" srcOrd="0" destOrd="0" presId="urn:microsoft.com/office/officeart/2005/8/layout/vList3"/>
    <dgm:cxn modelId="{D5F78DD2-177B-4F38-BE8B-F9A7E6D33562}" type="presParOf" srcId="{DA47E056-1C21-48DB-B7B4-A1FBC74799EC}" destId="{38EC0E5D-51A5-4793-9565-5D3DD4F0EAA1}" srcOrd="0" destOrd="0" presId="urn:microsoft.com/office/officeart/2005/8/layout/vList3"/>
    <dgm:cxn modelId="{74527813-07E7-4FCE-B101-18E9D9DB6481}" type="presParOf" srcId="{DA47E056-1C21-48DB-B7B4-A1FBC74799EC}" destId="{718EF395-E912-4F92-8438-5E2F8C0250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85677-5441-4F14-BD9D-4D32AEB3A0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4DEB62A-B42F-403C-89FA-82F1F1409CA8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MX" sz="22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Zona de implementación  </a:t>
          </a:r>
          <a:endParaRPr lang="es-MX" sz="22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84AF7AF-A7F2-452A-AA67-6F270D31BC49}" type="par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9AE8709E-E55D-48FE-BB5E-5E40CF6F3E1A}" type="sib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124FBABD-FCDE-4205-A32E-F8F109D14054}" type="pres">
      <dgm:prSet presAssocID="{85285677-5441-4F14-BD9D-4D32AEB3A007}" presName="linearFlow" presStyleCnt="0">
        <dgm:presLayoutVars>
          <dgm:dir/>
          <dgm:resizeHandles val="exact"/>
        </dgm:presLayoutVars>
      </dgm:prSet>
      <dgm:spPr/>
    </dgm:pt>
    <dgm:pt modelId="{DA47E056-1C21-48DB-B7B4-A1FBC74799EC}" type="pres">
      <dgm:prSet presAssocID="{C4DEB62A-B42F-403C-89FA-82F1F1409CA8}" presName="composite" presStyleCnt="0"/>
      <dgm:spPr/>
    </dgm:pt>
    <dgm:pt modelId="{38EC0E5D-51A5-4793-9565-5D3DD4F0EAA1}" type="pres">
      <dgm:prSet presAssocID="{C4DEB62A-B42F-403C-89FA-82F1F1409CA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8EF395-E912-4F92-8438-5E2F8C025045}" type="pres">
      <dgm:prSet presAssocID="{C4DEB62A-B42F-403C-89FA-82F1F1409CA8}" presName="txShp" presStyleLbl="node1" presStyleIdx="0" presStyleCnt="1" custLinFactNeighborY="-24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59C052-24DA-4652-9A48-0DFF22F64E06}" type="presOf" srcId="{85285677-5441-4F14-BD9D-4D32AEB3A007}" destId="{124FBABD-FCDE-4205-A32E-F8F109D14054}" srcOrd="0" destOrd="0" presId="urn:microsoft.com/office/officeart/2005/8/layout/vList3"/>
    <dgm:cxn modelId="{AF2C61B2-101C-41E5-8BDE-51DE32B4CE6A}" type="presOf" srcId="{C4DEB62A-B42F-403C-89FA-82F1F1409CA8}" destId="{718EF395-E912-4F92-8438-5E2F8C025045}" srcOrd="0" destOrd="0" presId="urn:microsoft.com/office/officeart/2005/8/layout/vList3"/>
    <dgm:cxn modelId="{3238EDE0-9AC9-43D8-8F71-55F5AFC37C4F}" srcId="{85285677-5441-4F14-BD9D-4D32AEB3A007}" destId="{C4DEB62A-B42F-403C-89FA-82F1F1409CA8}" srcOrd="0" destOrd="0" parTransId="{D84AF7AF-A7F2-452A-AA67-6F270D31BC49}" sibTransId="{9AE8709E-E55D-48FE-BB5E-5E40CF6F3E1A}"/>
    <dgm:cxn modelId="{1E9B7952-5B95-4EAD-A343-144A4C1B4E9A}" type="presParOf" srcId="{124FBABD-FCDE-4205-A32E-F8F109D14054}" destId="{DA47E056-1C21-48DB-B7B4-A1FBC74799EC}" srcOrd="0" destOrd="0" presId="urn:microsoft.com/office/officeart/2005/8/layout/vList3"/>
    <dgm:cxn modelId="{D5F78DD2-177B-4F38-BE8B-F9A7E6D33562}" type="presParOf" srcId="{DA47E056-1C21-48DB-B7B4-A1FBC74799EC}" destId="{38EC0E5D-51A5-4793-9565-5D3DD4F0EAA1}" srcOrd="0" destOrd="0" presId="urn:microsoft.com/office/officeart/2005/8/layout/vList3"/>
    <dgm:cxn modelId="{74527813-07E7-4FCE-B101-18E9D9DB6481}" type="presParOf" srcId="{DA47E056-1C21-48DB-B7B4-A1FBC74799EC}" destId="{718EF395-E912-4F92-8438-5E2F8C0250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285677-5441-4F14-BD9D-4D32AEB3A0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4DEB62A-B42F-403C-89FA-82F1F1409CA8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MX" sz="22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Acciones de la estrategia  </a:t>
          </a:r>
          <a:endParaRPr lang="es-MX" sz="22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84AF7AF-A7F2-452A-AA67-6F270D31BC49}" type="par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9AE8709E-E55D-48FE-BB5E-5E40CF6F3E1A}" type="sib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124FBABD-FCDE-4205-A32E-F8F109D14054}" type="pres">
      <dgm:prSet presAssocID="{85285677-5441-4F14-BD9D-4D32AEB3A007}" presName="linearFlow" presStyleCnt="0">
        <dgm:presLayoutVars>
          <dgm:dir/>
          <dgm:resizeHandles val="exact"/>
        </dgm:presLayoutVars>
      </dgm:prSet>
      <dgm:spPr/>
    </dgm:pt>
    <dgm:pt modelId="{DA47E056-1C21-48DB-B7B4-A1FBC74799EC}" type="pres">
      <dgm:prSet presAssocID="{C4DEB62A-B42F-403C-89FA-82F1F1409CA8}" presName="composite" presStyleCnt="0"/>
      <dgm:spPr/>
    </dgm:pt>
    <dgm:pt modelId="{38EC0E5D-51A5-4793-9565-5D3DD4F0EAA1}" type="pres">
      <dgm:prSet presAssocID="{C4DEB62A-B42F-403C-89FA-82F1F1409CA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8EF395-E912-4F92-8438-5E2F8C025045}" type="pres">
      <dgm:prSet presAssocID="{C4DEB62A-B42F-403C-89FA-82F1F1409CA8}" presName="txShp" presStyleLbl="node1" presStyleIdx="0" presStyleCnt="1" custLinFactNeighborY="15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59C052-24DA-4652-9A48-0DFF22F64E06}" type="presOf" srcId="{85285677-5441-4F14-BD9D-4D32AEB3A007}" destId="{124FBABD-FCDE-4205-A32E-F8F109D14054}" srcOrd="0" destOrd="0" presId="urn:microsoft.com/office/officeart/2005/8/layout/vList3"/>
    <dgm:cxn modelId="{AF2C61B2-101C-41E5-8BDE-51DE32B4CE6A}" type="presOf" srcId="{C4DEB62A-B42F-403C-89FA-82F1F1409CA8}" destId="{718EF395-E912-4F92-8438-5E2F8C025045}" srcOrd="0" destOrd="0" presId="urn:microsoft.com/office/officeart/2005/8/layout/vList3"/>
    <dgm:cxn modelId="{3238EDE0-9AC9-43D8-8F71-55F5AFC37C4F}" srcId="{85285677-5441-4F14-BD9D-4D32AEB3A007}" destId="{C4DEB62A-B42F-403C-89FA-82F1F1409CA8}" srcOrd="0" destOrd="0" parTransId="{D84AF7AF-A7F2-452A-AA67-6F270D31BC49}" sibTransId="{9AE8709E-E55D-48FE-BB5E-5E40CF6F3E1A}"/>
    <dgm:cxn modelId="{1E9B7952-5B95-4EAD-A343-144A4C1B4E9A}" type="presParOf" srcId="{124FBABD-FCDE-4205-A32E-F8F109D14054}" destId="{DA47E056-1C21-48DB-B7B4-A1FBC74799EC}" srcOrd="0" destOrd="0" presId="urn:microsoft.com/office/officeart/2005/8/layout/vList3"/>
    <dgm:cxn modelId="{D5F78DD2-177B-4F38-BE8B-F9A7E6D33562}" type="presParOf" srcId="{DA47E056-1C21-48DB-B7B4-A1FBC74799EC}" destId="{38EC0E5D-51A5-4793-9565-5D3DD4F0EAA1}" srcOrd="0" destOrd="0" presId="urn:microsoft.com/office/officeart/2005/8/layout/vList3"/>
    <dgm:cxn modelId="{74527813-07E7-4FCE-B101-18E9D9DB6481}" type="presParOf" srcId="{DA47E056-1C21-48DB-B7B4-A1FBC74799EC}" destId="{718EF395-E912-4F92-8438-5E2F8C0250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285677-5441-4F14-BD9D-4D32AEB3A0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4DEB62A-B42F-403C-89FA-82F1F1409CA8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MX" sz="22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Estado de fuerza  </a:t>
          </a:r>
          <a:endParaRPr lang="es-MX" sz="22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84AF7AF-A7F2-452A-AA67-6F270D31BC49}" type="par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9AE8709E-E55D-48FE-BB5E-5E40CF6F3E1A}" type="sib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124FBABD-FCDE-4205-A32E-F8F109D14054}" type="pres">
      <dgm:prSet presAssocID="{85285677-5441-4F14-BD9D-4D32AEB3A007}" presName="linearFlow" presStyleCnt="0">
        <dgm:presLayoutVars>
          <dgm:dir/>
          <dgm:resizeHandles val="exact"/>
        </dgm:presLayoutVars>
      </dgm:prSet>
      <dgm:spPr/>
    </dgm:pt>
    <dgm:pt modelId="{DA47E056-1C21-48DB-B7B4-A1FBC74799EC}" type="pres">
      <dgm:prSet presAssocID="{C4DEB62A-B42F-403C-89FA-82F1F1409CA8}" presName="composite" presStyleCnt="0"/>
      <dgm:spPr/>
    </dgm:pt>
    <dgm:pt modelId="{38EC0E5D-51A5-4793-9565-5D3DD4F0EAA1}" type="pres">
      <dgm:prSet presAssocID="{C4DEB62A-B42F-403C-89FA-82F1F1409CA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18EF395-E912-4F92-8438-5E2F8C025045}" type="pres">
      <dgm:prSet presAssocID="{C4DEB62A-B42F-403C-89FA-82F1F1409CA8}" presName="txShp" presStyleLbl="node1" presStyleIdx="0" presStyleCnt="1" custLinFactNeighborY="15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59C052-24DA-4652-9A48-0DFF22F64E06}" type="presOf" srcId="{85285677-5441-4F14-BD9D-4D32AEB3A007}" destId="{124FBABD-FCDE-4205-A32E-F8F109D14054}" srcOrd="0" destOrd="0" presId="urn:microsoft.com/office/officeart/2005/8/layout/vList3"/>
    <dgm:cxn modelId="{AF2C61B2-101C-41E5-8BDE-51DE32B4CE6A}" type="presOf" srcId="{C4DEB62A-B42F-403C-89FA-82F1F1409CA8}" destId="{718EF395-E912-4F92-8438-5E2F8C025045}" srcOrd="0" destOrd="0" presId="urn:microsoft.com/office/officeart/2005/8/layout/vList3"/>
    <dgm:cxn modelId="{3238EDE0-9AC9-43D8-8F71-55F5AFC37C4F}" srcId="{85285677-5441-4F14-BD9D-4D32AEB3A007}" destId="{C4DEB62A-B42F-403C-89FA-82F1F1409CA8}" srcOrd="0" destOrd="0" parTransId="{D84AF7AF-A7F2-452A-AA67-6F270D31BC49}" sibTransId="{9AE8709E-E55D-48FE-BB5E-5E40CF6F3E1A}"/>
    <dgm:cxn modelId="{1E9B7952-5B95-4EAD-A343-144A4C1B4E9A}" type="presParOf" srcId="{124FBABD-FCDE-4205-A32E-F8F109D14054}" destId="{DA47E056-1C21-48DB-B7B4-A1FBC74799EC}" srcOrd="0" destOrd="0" presId="urn:microsoft.com/office/officeart/2005/8/layout/vList3"/>
    <dgm:cxn modelId="{D5F78DD2-177B-4F38-BE8B-F9A7E6D33562}" type="presParOf" srcId="{DA47E056-1C21-48DB-B7B4-A1FBC74799EC}" destId="{38EC0E5D-51A5-4793-9565-5D3DD4F0EAA1}" srcOrd="0" destOrd="0" presId="urn:microsoft.com/office/officeart/2005/8/layout/vList3"/>
    <dgm:cxn modelId="{74527813-07E7-4FCE-B101-18E9D9DB6481}" type="presParOf" srcId="{DA47E056-1C21-48DB-B7B4-A1FBC74799EC}" destId="{718EF395-E912-4F92-8438-5E2F8C0250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285677-5441-4F14-BD9D-4D32AEB3A0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4DEB62A-B42F-403C-89FA-82F1F1409CA8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MX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Resultados Alcaldía Cuauhtémoc </a:t>
          </a:r>
          <a:endParaRPr lang="es-MX" sz="20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84AF7AF-A7F2-452A-AA67-6F270D31BC49}" type="parTrans" cxnId="{3238EDE0-9AC9-43D8-8F71-55F5AFC37C4F}">
      <dgm:prSet/>
      <dgm:spPr/>
      <dgm:t>
        <a:bodyPr/>
        <a:lstStyle/>
        <a:p>
          <a:endParaRPr lang="es-MX" sz="2000">
            <a:latin typeface="Source Sans Pro" panose="020B0503030403020204"/>
          </a:endParaRPr>
        </a:p>
      </dgm:t>
    </dgm:pt>
    <dgm:pt modelId="{9AE8709E-E55D-48FE-BB5E-5E40CF6F3E1A}" type="sibTrans" cxnId="{3238EDE0-9AC9-43D8-8F71-55F5AFC37C4F}">
      <dgm:prSet/>
      <dgm:spPr/>
      <dgm:t>
        <a:bodyPr/>
        <a:lstStyle/>
        <a:p>
          <a:endParaRPr lang="es-MX" sz="2000">
            <a:latin typeface="Source Sans Pro" panose="020B0503030403020204"/>
          </a:endParaRPr>
        </a:p>
      </dgm:t>
    </dgm:pt>
    <dgm:pt modelId="{124FBABD-FCDE-4205-A32E-F8F109D14054}" type="pres">
      <dgm:prSet presAssocID="{85285677-5441-4F14-BD9D-4D32AEB3A007}" presName="linearFlow" presStyleCnt="0">
        <dgm:presLayoutVars>
          <dgm:dir/>
          <dgm:resizeHandles val="exact"/>
        </dgm:presLayoutVars>
      </dgm:prSet>
      <dgm:spPr/>
    </dgm:pt>
    <dgm:pt modelId="{DA47E056-1C21-48DB-B7B4-A1FBC74799EC}" type="pres">
      <dgm:prSet presAssocID="{C4DEB62A-B42F-403C-89FA-82F1F1409CA8}" presName="composite" presStyleCnt="0"/>
      <dgm:spPr/>
    </dgm:pt>
    <dgm:pt modelId="{38EC0E5D-51A5-4793-9565-5D3DD4F0EAA1}" type="pres">
      <dgm:prSet presAssocID="{C4DEB62A-B42F-403C-89FA-82F1F1409CA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8EF395-E912-4F92-8438-5E2F8C025045}" type="pres">
      <dgm:prSet presAssocID="{C4DEB62A-B42F-403C-89FA-82F1F1409CA8}" presName="txShp" presStyleLbl="node1" presStyleIdx="0" presStyleCnt="1" custLinFactNeighborY="15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59C052-24DA-4652-9A48-0DFF22F64E06}" type="presOf" srcId="{85285677-5441-4F14-BD9D-4D32AEB3A007}" destId="{124FBABD-FCDE-4205-A32E-F8F109D14054}" srcOrd="0" destOrd="0" presId="urn:microsoft.com/office/officeart/2005/8/layout/vList3"/>
    <dgm:cxn modelId="{AF2C61B2-101C-41E5-8BDE-51DE32B4CE6A}" type="presOf" srcId="{C4DEB62A-B42F-403C-89FA-82F1F1409CA8}" destId="{718EF395-E912-4F92-8438-5E2F8C025045}" srcOrd="0" destOrd="0" presId="urn:microsoft.com/office/officeart/2005/8/layout/vList3"/>
    <dgm:cxn modelId="{3238EDE0-9AC9-43D8-8F71-55F5AFC37C4F}" srcId="{85285677-5441-4F14-BD9D-4D32AEB3A007}" destId="{C4DEB62A-B42F-403C-89FA-82F1F1409CA8}" srcOrd="0" destOrd="0" parTransId="{D84AF7AF-A7F2-452A-AA67-6F270D31BC49}" sibTransId="{9AE8709E-E55D-48FE-BB5E-5E40CF6F3E1A}"/>
    <dgm:cxn modelId="{1E9B7952-5B95-4EAD-A343-144A4C1B4E9A}" type="presParOf" srcId="{124FBABD-FCDE-4205-A32E-F8F109D14054}" destId="{DA47E056-1C21-48DB-B7B4-A1FBC74799EC}" srcOrd="0" destOrd="0" presId="urn:microsoft.com/office/officeart/2005/8/layout/vList3"/>
    <dgm:cxn modelId="{D5F78DD2-177B-4F38-BE8B-F9A7E6D33562}" type="presParOf" srcId="{DA47E056-1C21-48DB-B7B4-A1FBC74799EC}" destId="{38EC0E5D-51A5-4793-9565-5D3DD4F0EAA1}" srcOrd="0" destOrd="0" presId="urn:microsoft.com/office/officeart/2005/8/layout/vList3"/>
    <dgm:cxn modelId="{74527813-07E7-4FCE-B101-18E9D9DB6481}" type="presParOf" srcId="{DA47E056-1C21-48DB-B7B4-A1FBC74799EC}" destId="{718EF395-E912-4F92-8438-5E2F8C0250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285677-5441-4F14-BD9D-4D32AEB3A0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24FBABD-FCDE-4205-A32E-F8F109D14054}" type="pres">
      <dgm:prSet presAssocID="{85285677-5441-4F14-BD9D-4D32AEB3A007}" presName="linearFlow" presStyleCnt="0">
        <dgm:presLayoutVars>
          <dgm:dir/>
          <dgm:resizeHandles val="exact"/>
        </dgm:presLayoutVars>
      </dgm:prSet>
      <dgm:spPr/>
    </dgm:pt>
  </dgm:ptLst>
  <dgm:cxnLst>
    <dgm:cxn modelId="{EF59C052-24DA-4652-9A48-0DFF22F64E06}" type="presOf" srcId="{85285677-5441-4F14-BD9D-4D32AEB3A007}" destId="{124FBABD-FCDE-4205-A32E-F8F109D14054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285677-5441-4F14-BD9D-4D32AEB3A0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4DEB62A-B42F-403C-89FA-82F1F1409CA8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MX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Resultados Alcaldía Cuauhtémoc </a:t>
          </a:r>
          <a:endParaRPr lang="es-MX" sz="20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84AF7AF-A7F2-452A-AA67-6F270D31BC49}" type="parTrans" cxnId="{3238EDE0-9AC9-43D8-8F71-55F5AFC37C4F}">
      <dgm:prSet/>
      <dgm:spPr/>
      <dgm:t>
        <a:bodyPr/>
        <a:lstStyle/>
        <a:p>
          <a:endParaRPr lang="es-MX" sz="2000">
            <a:latin typeface="Source Sans Pro" panose="020B0503030403020204"/>
          </a:endParaRPr>
        </a:p>
      </dgm:t>
    </dgm:pt>
    <dgm:pt modelId="{9AE8709E-E55D-48FE-BB5E-5E40CF6F3E1A}" type="sibTrans" cxnId="{3238EDE0-9AC9-43D8-8F71-55F5AFC37C4F}">
      <dgm:prSet/>
      <dgm:spPr/>
      <dgm:t>
        <a:bodyPr/>
        <a:lstStyle/>
        <a:p>
          <a:endParaRPr lang="es-MX" sz="2000">
            <a:latin typeface="Source Sans Pro" panose="020B0503030403020204"/>
          </a:endParaRPr>
        </a:p>
      </dgm:t>
    </dgm:pt>
    <dgm:pt modelId="{124FBABD-FCDE-4205-A32E-F8F109D14054}" type="pres">
      <dgm:prSet presAssocID="{85285677-5441-4F14-BD9D-4D32AEB3A007}" presName="linearFlow" presStyleCnt="0">
        <dgm:presLayoutVars>
          <dgm:dir/>
          <dgm:resizeHandles val="exact"/>
        </dgm:presLayoutVars>
      </dgm:prSet>
      <dgm:spPr/>
    </dgm:pt>
    <dgm:pt modelId="{DA47E056-1C21-48DB-B7B4-A1FBC74799EC}" type="pres">
      <dgm:prSet presAssocID="{C4DEB62A-B42F-403C-89FA-82F1F1409CA8}" presName="composite" presStyleCnt="0"/>
      <dgm:spPr/>
    </dgm:pt>
    <dgm:pt modelId="{38EC0E5D-51A5-4793-9565-5D3DD4F0EAA1}" type="pres">
      <dgm:prSet presAssocID="{C4DEB62A-B42F-403C-89FA-82F1F1409CA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8EF395-E912-4F92-8438-5E2F8C025045}" type="pres">
      <dgm:prSet presAssocID="{C4DEB62A-B42F-403C-89FA-82F1F1409CA8}" presName="txShp" presStyleLbl="node1" presStyleIdx="0" presStyleCnt="1" custLinFactNeighborY="15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59C052-24DA-4652-9A48-0DFF22F64E06}" type="presOf" srcId="{85285677-5441-4F14-BD9D-4D32AEB3A007}" destId="{124FBABD-FCDE-4205-A32E-F8F109D14054}" srcOrd="0" destOrd="0" presId="urn:microsoft.com/office/officeart/2005/8/layout/vList3"/>
    <dgm:cxn modelId="{AF2C61B2-101C-41E5-8BDE-51DE32B4CE6A}" type="presOf" srcId="{C4DEB62A-B42F-403C-89FA-82F1F1409CA8}" destId="{718EF395-E912-4F92-8438-5E2F8C025045}" srcOrd="0" destOrd="0" presId="urn:microsoft.com/office/officeart/2005/8/layout/vList3"/>
    <dgm:cxn modelId="{3238EDE0-9AC9-43D8-8F71-55F5AFC37C4F}" srcId="{85285677-5441-4F14-BD9D-4D32AEB3A007}" destId="{C4DEB62A-B42F-403C-89FA-82F1F1409CA8}" srcOrd="0" destOrd="0" parTransId="{D84AF7AF-A7F2-452A-AA67-6F270D31BC49}" sibTransId="{9AE8709E-E55D-48FE-BB5E-5E40CF6F3E1A}"/>
    <dgm:cxn modelId="{1E9B7952-5B95-4EAD-A343-144A4C1B4E9A}" type="presParOf" srcId="{124FBABD-FCDE-4205-A32E-F8F109D14054}" destId="{DA47E056-1C21-48DB-B7B4-A1FBC74799EC}" srcOrd="0" destOrd="0" presId="urn:microsoft.com/office/officeart/2005/8/layout/vList3"/>
    <dgm:cxn modelId="{D5F78DD2-177B-4F38-BE8B-F9A7E6D33562}" type="presParOf" srcId="{DA47E056-1C21-48DB-B7B4-A1FBC74799EC}" destId="{38EC0E5D-51A5-4793-9565-5D3DD4F0EAA1}" srcOrd="0" destOrd="0" presId="urn:microsoft.com/office/officeart/2005/8/layout/vList3"/>
    <dgm:cxn modelId="{74527813-07E7-4FCE-B101-18E9D9DB6481}" type="presParOf" srcId="{DA47E056-1C21-48DB-B7B4-A1FBC74799EC}" destId="{718EF395-E912-4F92-8438-5E2F8C0250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285677-5441-4F14-BD9D-4D32AEB3A0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4DEB62A-B42F-403C-89FA-82F1F1409CA8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MX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Resultados Alcaldía Iztapalapa</a:t>
          </a:r>
          <a:endParaRPr lang="es-MX" sz="20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84AF7AF-A7F2-452A-AA67-6F270D31BC49}" type="par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9AE8709E-E55D-48FE-BB5E-5E40CF6F3E1A}" type="sibTrans" cxnId="{3238EDE0-9AC9-43D8-8F71-55F5AFC37C4F}">
      <dgm:prSet/>
      <dgm:spPr/>
      <dgm:t>
        <a:bodyPr/>
        <a:lstStyle/>
        <a:p>
          <a:endParaRPr lang="es-MX">
            <a:latin typeface="Source Sans Pro" panose="020B0503030403020204"/>
          </a:endParaRPr>
        </a:p>
      </dgm:t>
    </dgm:pt>
    <dgm:pt modelId="{124FBABD-FCDE-4205-A32E-F8F109D14054}" type="pres">
      <dgm:prSet presAssocID="{85285677-5441-4F14-BD9D-4D32AEB3A007}" presName="linearFlow" presStyleCnt="0">
        <dgm:presLayoutVars>
          <dgm:dir/>
          <dgm:resizeHandles val="exact"/>
        </dgm:presLayoutVars>
      </dgm:prSet>
      <dgm:spPr/>
    </dgm:pt>
    <dgm:pt modelId="{DA47E056-1C21-48DB-B7B4-A1FBC74799EC}" type="pres">
      <dgm:prSet presAssocID="{C4DEB62A-B42F-403C-89FA-82F1F1409CA8}" presName="composite" presStyleCnt="0"/>
      <dgm:spPr/>
    </dgm:pt>
    <dgm:pt modelId="{38EC0E5D-51A5-4793-9565-5D3DD4F0EAA1}" type="pres">
      <dgm:prSet presAssocID="{C4DEB62A-B42F-403C-89FA-82F1F1409CA8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8EF395-E912-4F92-8438-5E2F8C025045}" type="pres">
      <dgm:prSet presAssocID="{C4DEB62A-B42F-403C-89FA-82F1F1409CA8}" presName="txShp" presStyleLbl="node1" presStyleIdx="0" presStyleCnt="1" custLinFactNeighborY="15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F59C052-24DA-4652-9A48-0DFF22F64E06}" type="presOf" srcId="{85285677-5441-4F14-BD9D-4D32AEB3A007}" destId="{124FBABD-FCDE-4205-A32E-F8F109D14054}" srcOrd="0" destOrd="0" presId="urn:microsoft.com/office/officeart/2005/8/layout/vList3"/>
    <dgm:cxn modelId="{AF2C61B2-101C-41E5-8BDE-51DE32B4CE6A}" type="presOf" srcId="{C4DEB62A-B42F-403C-89FA-82F1F1409CA8}" destId="{718EF395-E912-4F92-8438-5E2F8C025045}" srcOrd="0" destOrd="0" presId="urn:microsoft.com/office/officeart/2005/8/layout/vList3"/>
    <dgm:cxn modelId="{3238EDE0-9AC9-43D8-8F71-55F5AFC37C4F}" srcId="{85285677-5441-4F14-BD9D-4D32AEB3A007}" destId="{C4DEB62A-B42F-403C-89FA-82F1F1409CA8}" srcOrd="0" destOrd="0" parTransId="{D84AF7AF-A7F2-452A-AA67-6F270D31BC49}" sibTransId="{9AE8709E-E55D-48FE-BB5E-5E40CF6F3E1A}"/>
    <dgm:cxn modelId="{1E9B7952-5B95-4EAD-A343-144A4C1B4E9A}" type="presParOf" srcId="{124FBABD-FCDE-4205-A32E-F8F109D14054}" destId="{DA47E056-1C21-48DB-B7B4-A1FBC74799EC}" srcOrd="0" destOrd="0" presId="urn:microsoft.com/office/officeart/2005/8/layout/vList3"/>
    <dgm:cxn modelId="{D5F78DD2-177B-4F38-BE8B-F9A7E6D33562}" type="presParOf" srcId="{DA47E056-1C21-48DB-B7B4-A1FBC74799EC}" destId="{38EC0E5D-51A5-4793-9565-5D3DD4F0EAA1}" srcOrd="0" destOrd="0" presId="urn:microsoft.com/office/officeart/2005/8/layout/vList3"/>
    <dgm:cxn modelId="{74527813-07E7-4FCE-B101-18E9D9DB6481}" type="presParOf" srcId="{DA47E056-1C21-48DB-B7B4-A1FBC74799EC}" destId="{718EF395-E912-4F92-8438-5E2F8C0250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F395-E912-4F92-8438-5E2F8C025045}">
      <dsp:nvSpPr>
        <dsp:cNvPr id="0" name=""/>
        <dsp:cNvSpPr/>
      </dsp:nvSpPr>
      <dsp:spPr>
        <a:xfrm rot="10800000">
          <a:off x="1259643" y="0"/>
          <a:ext cx="4457925" cy="547129"/>
        </a:xfrm>
        <a:prstGeom prst="homePlate">
          <a:avLst/>
        </a:prstGeom>
        <a:solidFill>
          <a:srgbClr val="66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26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Resultados Alcaldía Iztapalapa</a:t>
          </a:r>
          <a:endParaRPr lang="es-MX" sz="20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96425" y="0"/>
        <a:ext cx="4321143" cy="547129"/>
      </dsp:txXfrm>
    </dsp:sp>
    <dsp:sp modelId="{38EC0E5D-51A5-4793-9565-5D3DD4F0EAA1}">
      <dsp:nvSpPr>
        <dsp:cNvPr id="0" name=""/>
        <dsp:cNvSpPr/>
      </dsp:nvSpPr>
      <dsp:spPr>
        <a:xfrm>
          <a:off x="986078" y="0"/>
          <a:ext cx="547129" cy="5471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F395-E912-4F92-8438-5E2F8C025045}">
      <dsp:nvSpPr>
        <dsp:cNvPr id="0" name=""/>
        <dsp:cNvSpPr/>
      </dsp:nvSpPr>
      <dsp:spPr>
        <a:xfrm rot="10800000">
          <a:off x="1259643" y="0"/>
          <a:ext cx="4457925" cy="547129"/>
        </a:xfrm>
        <a:prstGeom prst="homePlate">
          <a:avLst/>
        </a:prstGeom>
        <a:solidFill>
          <a:srgbClr val="66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26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Objetivo  </a:t>
          </a:r>
          <a:endParaRPr lang="es-MX" sz="22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96425" y="0"/>
        <a:ext cx="4321143" cy="547129"/>
      </dsp:txXfrm>
    </dsp:sp>
    <dsp:sp modelId="{38EC0E5D-51A5-4793-9565-5D3DD4F0EAA1}">
      <dsp:nvSpPr>
        <dsp:cNvPr id="0" name=""/>
        <dsp:cNvSpPr/>
      </dsp:nvSpPr>
      <dsp:spPr>
        <a:xfrm>
          <a:off x="986078" y="0"/>
          <a:ext cx="547129" cy="5471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F395-E912-4F92-8438-5E2F8C025045}">
      <dsp:nvSpPr>
        <dsp:cNvPr id="0" name=""/>
        <dsp:cNvSpPr/>
      </dsp:nvSpPr>
      <dsp:spPr>
        <a:xfrm rot="10800000">
          <a:off x="1234116" y="0"/>
          <a:ext cx="4356579" cy="547129"/>
        </a:xfrm>
        <a:prstGeom prst="homePlate">
          <a:avLst/>
        </a:prstGeom>
        <a:solidFill>
          <a:srgbClr val="66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26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Zona de implementación  </a:t>
          </a:r>
          <a:endParaRPr lang="es-MX" sz="22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70898" y="0"/>
        <a:ext cx="4219797" cy="547129"/>
      </dsp:txXfrm>
    </dsp:sp>
    <dsp:sp modelId="{38EC0E5D-51A5-4793-9565-5D3DD4F0EAA1}">
      <dsp:nvSpPr>
        <dsp:cNvPr id="0" name=""/>
        <dsp:cNvSpPr/>
      </dsp:nvSpPr>
      <dsp:spPr>
        <a:xfrm>
          <a:off x="960551" y="0"/>
          <a:ext cx="547129" cy="5471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F395-E912-4F92-8438-5E2F8C025045}">
      <dsp:nvSpPr>
        <dsp:cNvPr id="0" name=""/>
        <dsp:cNvSpPr/>
      </dsp:nvSpPr>
      <dsp:spPr>
        <a:xfrm rot="10800000">
          <a:off x="1259643" y="0"/>
          <a:ext cx="4457925" cy="547129"/>
        </a:xfrm>
        <a:prstGeom prst="homePlate">
          <a:avLst/>
        </a:prstGeom>
        <a:solidFill>
          <a:srgbClr val="66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26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Acciones de la estrategia  </a:t>
          </a:r>
          <a:endParaRPr lang="es-MX" sz="22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96425" y="0"/>
        <a:ext cx="4321143" cy="547129"/>
      </dsp:txXfrm>
    </dsp:sp>
    <dsp:sp modelId="{38EC0E5D-51A5-4793-9565-5D3DD4F0EAA1}">
      <dsp:nvSpPr>
        <dsp:cNvPr id="0" name=""/>
        <dsp:cNvSpPr/>
      </dsp:nvSpPr>
      <dsp:spPr>
        <a:xfrm>
          <a:off x="986078" y="0"/>
          <a:ext cx="547129" cy="5471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F395-E912-4F92-8438-5E2F8C025045}">
      <dsp:nvSpPr>
        <dsp:cNvPr id="0" name=""/>
        <dsp:cNvSpPr/>
      </dsp:nvSpPr>
      <dsp:spPr>
        <a:xfrm rot="10800000">
          <a:off x="1259643" y="0"/>
          <a:ext cx="4457925" cy="547129"/>
        </a:xfrm>
        <a:prstGeom prst="homePlate">
          <a:avLst/>
        </a:prstGeom>
        <a:solidFill>
          <a:srgbClr val="66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26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Estado de fuerza  </a:t>
          </a:r>
          <a:endParaRPr lang="es-MX" sz="22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96425" y="0"/>
        <a:ext cx="4321143" cy="547129"/>
      </dsp:txXfrm>
    </dsp:sp>
    <dsp:sp modelId="{38EC0E5D-51A5-4793-9565-5D3DD4F0EAA1}">
      <dsp:nvSpPr>
        <dsp:cNvPr id="0" name=""/>
        <dsp:cNvSpPr/>
      </dsp:nvSpPr>
      <dsp:spPr>
        <a:xfrm>
          <a:off x="986078" y="0"/>
          <a:ext cx="547129" cy="5471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F395-E912-4F92-8438-5E2F8C025045}">
      <dsp:nvSpPr>
        <dsp:cNvPr id="0" name=""/>
        <dsp:cNvSpPr/>
      </dsp:nvSpPr>
      <dsp:spPr>
        <a:xfrm rot="10800000">
          <a:off x="1259643" y="0"/>
          <a:ext cx="4457925" cy="547129"/>
        </a:xfrm>
        <a:prstGeom prst="homePlate">
          <a:avLst/>
        </a:prstGeom>
        <a:solidFill>
          <a:srgbClr val="66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26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Resultados Alcaldía Cuauhtémoc </a:t>
          </a:r>
          <a:endParaRPr lang="es-MX" sz="20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96425" y="0"/>
        <a:ext cx="4321143" cy="547129"/>
      </dsp:txXfrm>
    </dsp:sp>
    <dsp:sp modelId="{38EC0E5D-51A5-4793-9565-5D3DD4F0EAA1}">
      <dsp:nvSpPr>
        <dsp:cNvPr id="0" name=""/>
        <dsp:cNvSpPr/>
      </dsp:nvSpPr>
      <dsp:spPr>
        <a:xfrm>
          <a:off x="986078" y="0"/>
          <a:ext cx="547129" cy="5471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F395-E912-4F92-8438-5E2F8C025045}">
      <dsp:nvSpPr>
        <dsp:cNvPr id="0" name=""/>
        <dsp:cNvSpPr/>
      </dsp:nvSpPr>
      <dsp:spPr>
        <a:xfrm rot="10800000">
          <a:off x="1259643" y="0"/>
          <a:ext cx="4457925" cy="547129"/>
        </a:xfrm>
        <a:prstGeom prst="homePlate">
          <a:avLst/>
        </a:prstGeom>
        <a:solidFill>
          <a:srgbClr val="66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26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Resultados Alcaldía Cuauhtémoc </a:t>
          </a:r>
          <a:endParaRPr lang="es-MX" sz="20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96425" y="0"/>
        <a:ext cx="4321143" cy="547129"/>
      </dsp:txXfrm>
    </dsp:sp>
    <dsp:sp modelId="{38EC0E5D-51A5-4793-9565-5D3DD4F0EAA1}">
      <dsp:nvSpPr>
        <dsp:cNvPr id="0" name=""/>
        <dsp:cNvSpPr/>
      </dsp:nvSpPr>
      <dsp:spPr>
        <a:xfrm>
          <a:off x="986078" y="0"/>
          <a:ext cx="547129" cy="5471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F395-E912-4F92-8438-5E2F8C025045}">
      <dsp:nvSpPr>
        <dsp:cNvPr id="0" name=""/>
        <dsp:cNvSpPr/>
      </dsp:nvSpPr>
      <dsp:spPr>
        <a:xfrm rot="10800000">
          <a:off x="1259643" y="0"/>
          <a:ext cx="4457925" cy="547129"/>
        </a:xfrm>
        <a:prstGeom prst="homePlate">
          <a:avLst/>
        </a:prstGeom>
        <a:solidFill>
          <a:srgbClr val="66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26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Resultados Alcaldía Iztapalapa</a:t>
          </a:r>
          <a:endParaRPr lang="es-MX" sz="20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96425" y="0"/>
        <a:ext cx="4321143" cy="547129"/>
      </dsp:txXfrm>
    </dsp:sp>
    <dsp:sp modelId="{38EC0E5D-51A5-4793-9565-5D3DD4F0EAA1}">
      <dsp:nvSpPr>
        <dsp:cNvPr id="0" name=""/>
        <dsp:cNvSpPr/>
      </dsp:nvSpPr>
      <dsp:spPr>
        <a:xfrm>
          <a:off x="986078" y="0"/>
          <a:ext cx="547129" cy="5471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2390-5B48-4D84-A2F7-F6639389CDCD}" type="datetimeFigureOut">
              <a:rPr lang="es-MX" smtClean="0"/>
              <a:t>01/03/2022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D50A5-251E-4FC9-83F3-447E3F4972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66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FDEF-BF2E-4D0B-B590-06328B6A2618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826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FDEF-BF2E-4D0B-B590-06328B6A2618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668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FDEF-BF2E-4D0B-B590-06328B6A2618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886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FDEF-BF2E-4D0B-B590-06328B6A2618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680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FDEF-BF2E-4D0B-B590-06328B6A2618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753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FDEF-BF2E-4D0B-B590-06328B6A2618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265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2B27D91-B232-4058-9637-9B58323E96D5}"/>
              </a:ext>
            </a:extLst>
          </p:cNvPr>
          <p:cNvSpPr txBox="1"/>
          <p:nvPr userDrawn="1"/>
        </p:nvSpPr>
        <p:spPr>
          <a:xfrm>
            <a:off x="7298623" y="6625161"/>
            <a:ext cx="18453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b="1" dirty="0">
                <a:solidFill>
                  <a:schemeClr val="bg1"/>
                </a:solidFill>
              </a:rPr>
              <a:t>CIUDAD INNOVADORA Y DE DERECHOS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177038-E3F1-41C8-975B-10DAF00DB870}"/>
              </a:ext>
            </a:extLst>
          </p:cNvPr>
          <p:cNvSpPr txBox="1"/>
          <p:nvPr userDrawn="1"/>
        </p:nvSpPr>
        <p:spPr>
          <a:xfrm>
            <a:off x="0" y="6607768"/>
            <a:ext cx="3241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SUBSECRETARÍA DE INTELIGENCIA E INVESTIGACIÓN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314815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57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e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7319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-30473" y="-22309"/>
            <a:ext cx="9174473" cy="1144099"/>
            <a:chOff x="-30473" y="-22309"/>
            <a:chExt cx="9174473" cy="1144099"/>
          </a:xfrm>
        </p:grpSpPr>
        <p:grpSp>
          <p:nvGrpSpPr>
            <p:cNvPr id="3" name="Grupo 2"/>
            <p:cNvGrpSpPr/>
            <p:nvPr/>
          </p:nvGrpSpPr>
          <p:grpSpPr>
            <a:xfrm>
              <a:off x="0" y="193197"/>
              <a:ext cx="9144000" cy="928593"/>
              <a:chOff x="0" y="193197"/>
              <a:chExt cx="9144000" cy="928593"/>
            </a:xfrm>
          </p:grpSpPr>
          <p:pic>
            <p:nvPicPr>
              <p:cNvPr id="5" name="Picture 5">
                <a:extLst>
                  <a:ext uri="{FF2B5EF4-FFF2-40B4-BE49-F238E27FC236}">
                    <a16:creationId xmlns:a16="http://schemas.microsoft.com/office/drawing/2014/main" id="{B2AFA1D4-D93C-422D-A959-8CAC45F63F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99" b="81248"/>
              <a:stretch/>
            </p:blipFill>
            <p:spPr bwMode="auto">
              <a:xfrm>
                <a:off x="0" y="1018095"/>
                <a:ext cx="9144000" cy="10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Imagen 5" descr="Texto&#10;&#10;Descripción generada automáticamente con confianza baja">
                <a:extLst>
                  <a:ext uri="{FF2B5EF4-FFF2-40B4-BE49-F238E27FC236}">
                    <a16:creationId xmlns:a16="http://schemas.microsoft.com/office/drawing/2014/main" id="{FD100E83-25CC-4408-A031-70EF640EF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0978" y="193197"/>
                <a:ext cx="2052303" cy="602571"/>
              </a:xfrm>
              <a:prstGeom prst="rect">
                <a:avLst/>
              </a:prstGeom>
            </p:spPr>
          </p:pic>
        </p:grp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129DFD7-6923-4BE4-9E49-76A22A66D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73" y="-22309"/>
              <a:ext cx="3520301" cy="1033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392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image" Target="../media/image2.png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microsoft.com/office/2007/relationships/diagramDrawing" Target="../diagrams/drawing7.xml"/><Relationship Id="rId5" Type="http://schemas.openxmlformats.org/officeDocument/2006/relationships/image" Target="../media/image8.png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0.xm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microsoft.com/office/2007/relationships/diagramDrawing" Target="../diagrams/drawing10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AB516AD7-395E-4C97-B91D-DCDCA5483B2F}"/>
              </a:ext>
            </a:extLst>
          </p:cNvPr>
          <p:cNvSpPr txBox="1"/>
          <p:nvPr/>
        </p:nvSpPr>
        <p:spPr>
          <a:xfrm>
            <a:off x="463976" y="1516904"/>
            <a:ext cx="843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ESTRATEGIA “CIUDAD SEGURA”</a:t>
            </a:r>
            <a:endParaRPr lang="es-MX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EA44ED-4BF3-41DF-81FF-B59C8054A0A3}"/>
              </a:ext>
            </a:extLst>
          </p:cNvPr>
          <p:cNvSpPr txBox="1"/>
          <p:nvPr/>
        </p:nvSpPr>
        <p:spPr>
          <a:xfrm>
            <a:off x="4910607" y="3144718"/>
            <a:ext cx="426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b="1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/>
            <a:endParaRPr lang="es-MX" sz="2800" dirty="0">
              <a:solidFill>
                <a:schemeClr val="bg1">
                  <a:lumMod val="50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13" name="Picture 4" descr="Gráfico de proyección solar&#10;&#10;Descripción generada automáticamente">
            <a:extLst>
              <a:ext uri="{FF2B5EF4-FFF2-40B4-BE49-F238E27FC236}">
                <a16:creationId xmlns:a16="http://schemas.microsoft.com/office/drawing/2014/main" id="{E40FC1F0-67E9-4FD2-9298-D568EC8E8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9"/>
          <a:stretch/>
        </p:blipFill>
        <p:spPr bwMode="auto">
          <a:xfrm>
            <a:off x="3049163" y="2491230"/>
            <a:ext cx="7537934" cy="3999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489802" y="2234899"/>
            <a:ext cx="824400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58" y="2889891"/>
            <a:ext cx="4197413" cy="314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FD62D4F-5EFD-4EDD-86EE-B26497E987D2}"/>
              </a:ext>
            </a:extLst>
          </p:cNvPr>
          <p:cNvSpPr/>
          <p:nvPr/>
        </p:nvSpPr>
        <p:spPr>
          <a:xfrm>
            <a:off x="0" y="0"/>
            <a:ext cx="9144000" cy="101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Texto&#10;&#10;Descripción generada automáticamente con confianza baja">
            <a:extLst>
              <a:ext uri="{FF2B5EF4-FFF2-40B4-BE49-F238E27FC236}">
                <a16:creationId xmlns:a16="http://schemas.microsoft.com/office/drawing/2014/main" id="{FD100E83-25CC-4408-A031-70EF640EF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78" y="193197"/>
            <a:ext cx="2052303" cy="6025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72FCBB-67D1-44BF-8000-FF16C0828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3" y="-22309"/>
            <a:ext cx="3520301" cy="1033585"/>
          </a:xfrm>
          <a:prstGeom prst="rect">
            <a:avLst/>
          </a:prstGeom>
        </p:spPr>
      </p:pic>
      <p:sp>
        <p:nvSpPr>
          <p:cNvPr id="6" name="Marcador de número de diapositiva 2"/>
          <p:cNvSpPr txBox="1">
            <a:spLocks/>
          </p:cNvSpPr>
          <p:nvPr/>
        </p:nvSpPr>
        <p:spPr>
          <a:xfrm>
            <a:off x="6948330" y="-27384"/>
            <a:ext cx="2057400" cy="79208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4800" b="1" dirty="0">
              <a:solidFill>
                <a:srgbClr val="9B1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42272" y="1112837"/>
            <a:ext cx="876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b="1">
                <a:solidFill>
                  <a:schemeClr val="bg2">
                    <a:lumMod val="50000"/>
                  </a:schemeClr>
                </a:solidFill>
                <a:latin typeface="Gotham" panose="02000504050000020004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MX" dirty="0" smtClean="0">
                <a:solidFill>
                  <a:srgbClr val="680000"/>
                </a:solidFill>
                <a:latin typeface="Arial" panose="020B0604020202020204" pitchFamily="34" charset="0"/>
                <a:ea typeface="Source Sans Pro Black" panose="020B0803030403020204" pitchFamily="34" charset="0"/>
              </a:rPr>
              <a:t>ESTRATEGIA “CIUDAD SEGURA”</a:t>
            </a:r>
            <a:endParaRPr lang="es-MX" dirty="0">
              <a:solidFill>
                <a:srgbClr val="680000"/>
              </a:solidFill>
              <a:latin typeface="Arial" panose="020B0604020202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2092" y="2255236"/>
            <a:ext cx="8255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condiciones de paz y tranquilidad, proteger los derechos de la población, así como fortalecer la confianza y percepción de la ciudadanía sobre las instituciones de seguridad.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994761998"/>
              </p:ext>
            </p:extLst>
          </p:nvPr>
        </p:nvGraphicFramePr>
        <p:xfrm>
          <a:off x="-696183" y="4397401"/>
          <a:ext cx="6096000" cy="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290518886"/>
              </p:ext>
            </p:extLst>
          </p:nvPr>
        </p:nvGraphicFramePr>
        <p:xfrm>
          <a:off x="-746985" y="1607781"/>
          <a:ext cx="6703648" cy="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Rectángulo 18"/>
          <p:cNvSpPr/>
          <p:nvPr/>
        </p:nvSpPr>
        <p:spPr>
          <a:xfrm>
            <a:off x="538234" y="4147550"/>
            <a:ext cx="82095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alcaldías de la Ciudad de México.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operaciones policiales de la estrategia en cada demarcación territorial comprende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 días.</a:t>
            </a:r>
          </a:p>
          <a:p>
            <a:pPr algn="just"/>
            <a:endPara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primer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intervienen elementos de la Subsecretaría de Inteligencia e Investigación Policial para realizar </a:t>
            </a:r>
            <a:r>
              <a:rPr lang="es-MX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de campo y recopilación de información.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600" b="1" dirty="0" smtClean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los siguientes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tres días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participan efectivos de la Subsecretaría de Operación Policial para efectuar </a:t>
            </a:r>
            <a:r>
              <a:rPr lang="es-MX" sz="1600" b="1" dirty="0" smtClean="0">
                <a:solidFill>
                  <a:srgbClr val="66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patrullajes, recorridos y detenciones en flagrancia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base en la información de inteligencia.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930137434"/>
              </p:ext>
            </p:extLst>
          </p:nvPr>
        </p:nvGraphicFramePr>
        <p:xfrm>
          <a:off x="-594585" y="3367132"/>
          <a:ext cx="6551248" cy="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1801487-0099-4990-8882-7944A2BCC9A1}"/>
              </a:ext>
            </a:extLst>
          </p:cNvPr>
          <p:cNvCxnSpPr/>
          <p:nvPr/>
        </p:nvCxnSpPr>
        <p:spPr>
          <a:xfrm flipV="1">
            <a:off x="-17279" y="3187762"/>
            <a:ext cx="9106687" cy="3281"/>
          </a:xfrm>
          <a:prstGeom prst="line">
            <a:avLst/>
          </a:prstGeom>
          <a:ln w="38100">
            <a:solidFill>
              <a:srgbClr val="DAB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FD62D4F-5EFD-4EDD-86EE-B26497E987D2}"/>
              </a:ext>
            </a:extLst>
          </p:cNvPr>
          <p:cNvSpPr/>
          <p:nvPr/>
        </p:nvSpPr>
        <p:spPr>
          <a:xfrm>
            <a:off x="0" y="0"/>
            <a:ext cx="9144000" cy="101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Texto&#10;&#10;Descripción generada automáticamente con confianza baja">
            <a:extLst>
              <a:ext uri="{FF2B5EF4-FFF2-40B4-BE49-F238E27FC236}">
                <a16:creationId xmlns:a16="http://schemas.microsoft.com/office/drawing/2014/main" id="{FD100E83-25CC-4408-A031-70EF640EF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78" y="193197"/>
            <a:ext cx="2052303" cy="6025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72FCBB-67D1-44BF-8000-FF16C0828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3" y="-22309"/>
            <a:ext cx="3520301" cy="1033585"/>
          </a:xfrm>
          <a:prstGeom prst="rect">
            <a:avLst/>
          </a:prstGeom>
        </p:spPr>
      </p:pic>
      <p:sp>
        <p:nvSpPr>
          <p:cNvPr id="6" name="Marcador de número de diapositiva 2"/>
          <p:cNvSpPr txBox="1">
            <a:spLocks/>
          </p:cNvSpPr>
          <p:nvPr/>
        </p:nvSpPr>
        <p:spPr>
          <a:xfrm>
            <a:off x="6948330" y="-27384"/>
            <a:ext cx="2057400" cy="79208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4800" b="1" dirty="0">
              <a:solidFill>
                <a:srgbClr val="9B1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860278464"/>
              </p:ext>
            </p:extLst>
          </p:nvPr>
        </p:nvGraphicFramePr>
        <p:xfrm>
          <a:off x="-746985" y="2747186"/>
          <a:ext cx="6703648" cy="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ctángulo redondeado 13"/>
          <p:cNvSpPr/>
          <p:nvPr/>
        </p:nvSpPr>
        <p:spPr>
          <a:xfrm>
            <a:off x="616097" y="3429000"/>
            <a:ext cx="7886458" cy="73358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estrategia está basada en el análisis </a:t>
            </a:r>
            <a:r>
              <a:rPr lang="es-MX" sz="15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de las zonas y territorios que registran </a:t>
            </a:r>
            <a:r>
              <a:rPr lang="es-MX" sz="15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incidencia </a:t>
            </a:r>
            <a:r>
              <a:rPr lang="es-MX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delictiva y para identificar puntos generadores de violencia.</a:t>
            </a:r>
            <a:endParaRPr lang="es-MX" sz="15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14986" y="4287843"/>
            <a:ext cx="7886458" cy="5434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Labores de </a:t>
            </a:r>
            <a:r>
              <a:rPr lang="es-MX" sz="15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investigación, </a:t>
            </a:r>
            <a:r>
              <a:rPr lang="es-MX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patrullajes de prevención </a:t>
            </a:r>
            <a:r>
              <a:rPr lang="es-MX" sz="15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y </a:t>
            </a:r>
            <a:r>
              <a:rPr lang="es-MX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despliegue de células de reacción inmediata.</a:t>
            </a:r>
            <a:endParaRPr lang="es-MX" sz="15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16097" y="4968891"/>
            <a:ext cx="7886458" cy="9514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s-MX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</a:t>
            </a:r>
            <a:r>
              <a:rPr lang="es-MX" sz="15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policial en la atención de los delitos de alto impacto </a:t>
            </a:r>
            <a:r>
              <a:rPr lang="es-MX" sz="15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tanto daño causan a la sociedad, como el </a:t>
            </a:r>
            <a:r>
              <a:rPr lang="es-MX" sz="15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homicidio doloso, las lesiones por disparo de arma de fuego y el robo en sus diversas </a:t>
            </a:r>
            <a:r>
              <a:rPr lang="es-MX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modalidades.</a:t>
            </a:r>
            <a:endParaRPr lang="es-MX" sz="15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614987" y="6071631"/>
            <a:ext cx="7886458" cy="6567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s-MX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MX" sz="15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inmediata de denuncias </a:t>
            </a:r>
            <a:r>
              <a:rPr lang="es-MX" sz="15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aprovechamiento de las capacidades de </a:t>
            </a:r>
            <a:r>
              <a:rPr lang="es-MX" sz="1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de la Secretaría de Seguridad Ciudadana. </a:t>
            </a:r>
            <a:endParaRPr lang="es-MX" sz="15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1351572257"/>
              </p:ext>
            </p:extLst>
          </p:nvPr>
        </p:nvGraphicFramePr>
        <p:xfrm>
          <a:off x="-746985" y="1162285"/>
          <a:ext cx="6703648" cy="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9" name="Rectángulo 28"/>
          <p:cNvSpPr/>
          <p:nvPr/>
        </p:nvSpPr>
        <p:spPr>
          <a:xfrm>
            <a:off x="451149" y="1722968"/>
            <a:ext cx="8209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cada alcaldía se despliega un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fuerza de 600 elementos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 Subsecretaría de Operación Policial, así como personal de la Subsecretaría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Inteligencia e Investigación Policial 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1801487-0099-4990-8882-7944A2BCC9A1}"/>
              </a:ext>
            </a:extLst>
          </p:cNvPr>
          <p:cNvCxnSpPr/>
          <p:nvPr/>
        </p:nvCxnSpPr>
        <p:spPr>
          <a:xfrm flipV="1">
            <a:off x="-17279" y="2600905"/>
            <a:ext cx="9106687" cy="3281"/>
          </a:xfrm>
          <a:prstGeom prst="line">
            <a:avLst/>
          </a:prstGeom>
          <a:ln w="38100">
            <a:solidFill>
              <a:srgbClr val="DAB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FD62D4F-5EFD-4EDD-86EE-B26497E987D2}"/>
              </a:ext>
            </a:extLst>
          </p:cNvPr>
          <p:cNvSpPr/>
          <p:nvPr/>
        </p:nvSpPr>
        <p:spPr>
          <a:xfrm>
            <a:off x="0" y="0"/>
            <a:ext cx="9144000" cy="101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Texto&#10;&#10;Descripción generada automáticamente con confianza baja">
            <a:extLst>
              <a:ext uri="{FF2B5EF4-FFF2-40B4-BE49-F238E27FC236}">
                <a16:creationId xmlns:a16="http://schemas.microsoft.com/office/drawing/2014/main" id="{FD100E83-25CC-4408-A031-70EF640EF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78" y="193197"/>
            <a:ext cx="2052303" cy="6025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72FCBB-67D1-44BF-8000-FF16C0828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3" y="-22309"/>
            <a:ext cx="3520301" cy="1033585"/>
          </a:xfrm>
          <a:prstGeom prst="rect">
            <a:avLst/>
          </a:prstGeom>
        </p:spPr>
      </p:pic>
      <p:sp>
        <p:nvSpPr>
          <p:cNvPr id="6" name="Marcador de número de diapositiva 2"/>
          <p:cNvSpPr txBox="1">
            <a:spLocks/>
          </p:cNvSpPr>
          <p:nvPr/>
        </p:nvSpPr>
        <p:spPr>
          <a:xfrm>
            <a:off x="6948330" y="-27384"/>
            <a:ext cx="2057400" cy="79208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4800" b="1" dirty="0">
              <a:solidFill>
                <a:srgbClr val="9B1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800085205"/>
              </p:ext>
            </p:extLst>
          </p:nvPr>
        </p:nvGraphicFramePr>
        <p:xfrm>
          <a:off x="-746985" y="1191334"/>
          <a:ext cx="6703648" cy="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1801487-0099-4990-8882-7944A2BCC9A1}"/>
              </a:ext>
            </a:extLst>
          </p:cNvPr>
          <p:cNvCxnSpPr/>
          <p:nvPr/>
        </p:nvCxnSpPr>
        <p:spPr>
          <a:xfrm flipV="1">
            <a:off x="-30927" y="1904873"/>
            <a:ext cx="9106687" cy="3281"/>
          </a:xfrm>
          <a:prstGeom prst="line">
            <a:avLst/>
          </a:prstGeom>
          <a:ln w="38100">
            <a:solidFill>
              <a:srgbClr val="DAB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Imagen que contiene cd&#10;&#10;Descripción generada automáticamente">
            <a:extLst>
              <a:ext uri="{FF2B5EF4-FFF2-40B4-BE49-F238E27FC236}">
                <a16:creationId xmlns:a16="http://schemas.microsoft.com/office/drawing/2014/main" id="{084E1580-CEBF-4263-A471-2E1405A9F2B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73" y="1092269"/>
            <a:ext cx="796834" cy="77138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21CBB6C-4D4D-421F-859A-72D037D5CEF5}"/>
              </a:ext>
            </a:extLst>
          </p:cNvPr>
          <p:cNvSpPr txBox="1"/>
          <p:nvPr/>
        </p:nvSpPr>
        <p:spPr>
          <a:xfrm>
            <a:off x="334178" y="2475805"/>
            <a:ext cx="3009526" cy="4213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Con el objetivo de disminuir la incidencia delictiva en la zona Centro de esta Ciudad, la cual comprende principalmente las inmediaciones de la alcaldía </a:t>
            </a:r>
            <a:r>
              <a:rPr lang="es-ES" sz="120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Cuauhtémoc y límites de la alcaldía Venustiano Carranza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, el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16 de febrero de 2022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, elementos de la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Subsecretaria de Inteligencia e Investigación Policial y la Coordinación General de Estrategia Táctica y Operaciones Especiales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, implementaron </a:t>
            </a:r>
            <a:r>
              <a:rPr lang="es-E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la estrategia,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consistente en patrullaje preventivo dinámico, a través de células de reacción motorizadas en puntos </a:t>
            </a:r>
            <a:r>
              <a:rPr lang="es-E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estratégicos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.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60D842-5279-455F-900E-2EAEB17729CF}"/>
              </a:ext>
            </a:extLst>
          </p:cNvPr>
          <p:cNvSpPr txBox="1"/>
          <p:nvPr/>
        </p:nvSpPr>
        <p:spPr>
          <a:xfrm>
            <a:off x="3409007" y="3417425"/>
            <a:ext cx="5592684" cy="3100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Giovanni “N”, considerado </a:t>
            </a:r>
            <a:r>
              <a:rPr lang="es-ES" sz="115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Jefe de Célula de la “Unión Tepit</a:t>
            </a:r>
            <a:r>
              <a:rPr lang="es-ES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o”, encargado de la venta de droga en la calle Aztecas de la colonia Centro.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Diversos </a:t>
            </a:r>
            <a:r>
              <a:rPr lang="es-ES" sz="115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distribuidores de droga </a:t>
            </a:r>
            <a:r>
              <a:rPr lang="es-ES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de la “Unión Tepito”, principalmente integrantes de las células lideradas por Luis Fernando “N” y Irving “N”.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5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Narcomenudistas</a:t>
            </a:r>
            <a:r>
              <a:rPr lang="es-ES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de la “Anti-Unión”.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Integrantes del grupo delictivo “Los Sinaloa”.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50" b="1" dirty="0">
              <a:solidFill>
                <a:srgbClr val="660033"/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5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Orden de Aprehensión </a:t>
            </a:r>
            <a:r>
              <a:rPr lang="es-ES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en contra de Jesús Noé “N”, por el delito de </a:t>
            </a:r>
            <a:r>
              <a:rPr lang="es-ES" sz="115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Homicidio en grado de tentativa </a:t>
            </a:r>
            <a:r>
              <a:rPr lang="es-ES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cometido en contra de un agente de seguridad, ocurrido el 01 de noviembre de 2021.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1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Oscar “N”, detenido por Delitos Contra la Salud y Portación de Arma De Fuego, relacionado con un </a:t>
            </a:r>
            <a:r>
              <a:rPr lang="es-ES" sz="115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Homicidio por arma de fuego</a:t>
            </a:r>
            <a:r>
              <a:rPr lang="es-ES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, ocurrido el 15 de febrero de 2022.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6BCFC3D-C93D-4037-BC8D-98FFB7BAA443}"/>
              </a:ext>
            </a:extLst>
          </p:cNvPr>
          <p:cNvSpPr txBox="1"/>
          <p:nvPr/>
        </p:nvSpPr>
        <p:spPr>
          <a:xfrm>
            <a:off x="3713304" y="2084716"/>
            <a:ext cx="5179203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 lvl="0">
              <a:defRPr lang="es-MX"/>
            </a:defPPr>
            <a:lvl1pPr marL="285750" indent="-285750" algn="just">
              <a:buFont typeface="Arial" panose="020B0604020202020204" pitchFamily="34" charset="0"/>
              <a:buChar char="•"/>
              <a:defRPr sz="1100" b="1"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pPr marL="0" indent="0" algn="ctr">
              <a:buNone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acciones operativas en las cuales</a:t>
            </a:r>
          </a:p>
          <a:p>
            <a:pPr marL="0" indent="0" algn="ctr">
              <a:buNone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detuvieron a 64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personas, 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las que destacan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0019" y="2032318"/>
            <a:ext cx="31389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febrero de 2022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FD62D4F-5EFD-4EDD-86EE-B26497E987D2}"/>
              </a:ext>
            </a:extLst>
          </p:cNvPr>
          <p:cNvSpPr/>
          <p:nvPr/>
        </p:nvSpPr>
        <p:spPr>
          <a:xfrm>
            <a:off x="0" y="0"/>
            <a:ext cx="9144000" cy="101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Texto&#10;&#10;Descripción generada automáticamente con confianza baja">
            <a:extLst>
              <a:ext uri="{FF2B5EF4-FFF2-40B4-BE49-F238E27FC236}">
                <a16:creationId xmlns:a16="http://schemas.microsoft.com/office/drawing/2014/main" id="{FD100E83-25CC-4408-A031-70EF640EF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78" y="193197"/>
            <a:ext cx="2052303" cy="6025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72FCBB-67D1-44BF-8000-FF16C0828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3" y="-22309"/>
            <a:ext cx="3520301" cy="1033585"/>
          </a:xfrm>
          <a:prstGeom prst="rect">
            <a:avLst/>
          </a:prstGeom>
        </p:spPr>
      </p:pic>
      <p:sp>
        <p:nvSpPr>
          <p:cNvPr id="6" name="Marcador de número de diapositiva 2"/>
          <p:cNvSpPr txBox="1">
            <a:spLocks/>
          </p:cNvSpPr>
          <p:nvPr/>
        </p:nvSpPr>
        <p:spPr>
          <a:xfrm>
            <a:off x="6948330" y="-27384"/>
            <a:ext cx="2057400" cy="79208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4800" b="1" dirty="0">
              <a:solidFill>
                <a:srgbClr val="9B1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 descr="Imagen que contiene cd&#10;&#10;Descripción generada automáticamente">
            <a:extLst>
              <a:ext uri="{FF2B5EF4-FFF2-40B4-BE49-F238E27FC236}">
                <a16:creationId xmlns:a16="http://schemas.microsoft.com/office/drawing/2014/main" id="{084E1580-CEBF-4263-A471-2E1405A9F2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73" y="1092269"/>
            <a:ext cx="796834" cy="77138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55" y="2067479"/>
            <a:ext cx="8899723" cy="4518237"/>
          </a:xfrm>
          <a:prstGeom prst="rect">
            <a:avLst/>
          </a:prstGeom>
        </p:spPr>
      </p:pic>
      <p:graphicFrame>
        <p:nvGraphicFramePr>
          <p:cNvPr id="50" name="Diagrama 49"/>
          <p:cNvGraphicFramePr/>
          <p:nvPr>
            <p:extLst>
              <p:ext uri="{D42A27DB-BD31-4B8C-83A1-F6EECF244321}">
                <p14:modId xmlns:p14="http://schemas.microsoft.com/office/powerpoint/2010/main" val="3629317996"/>
              </p:ext>
            </p:extLst>
          </p:nvPr>
        </p:nvGraphicFramePr>
        <p:xfrm>
          <a:off x="-594585" y="1343734"/>
          <a:ext cx="6703648" cy="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1" name="Diagrama 50"/>
          <p:cNvGraphicFramePr/>
          <p:nvPr>
            <p:extLst>
              <p:ext uri="{D42A27DB-BD31-4B8C-83A1-F6EECF244321}">
                <p14:modId xmlns:p14="http://schemas.microsoft.com/office/powerpoint/2010/main" val="2002066027"/>
              </p:ext>
            </p:extLst>
          </p:nvPr>
        </p:nvGraphicFramePr>
        <p:xfrm>
          <a:off x="-746985" y="1191334"/>
          <a:ext cx="6703648" cy="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8869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FD62D4F-5EFD-4EDD-86EE-B26497E987D2}"/>
              </a:ext>
            </a:extLst>
          </p:cNvPr>
          <p:cNvSpPr/>
          <p:nvPr/>
        </p:nvSpPr>
        <p:spPr>
          <a:xfrm>
            <a:off x="0" y="0"/>
            <a:ext cx="9144000" cy="101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Texto&#10;&#10;Descripción generada automáticamente con confianza baja">
            <a:extLst>
              <a:ext uri="{FF2B5EF4-FFF2-40B4-BE49-F238E27FC236}">
                <a16:creationId xmlns:a16="http://schemas.microsoft.com/office/drawing/2014/main" id="{FD100E83-25CC-4408-A031-70EF640EF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78" y="193197"/>
            <a:ext cx="2052303" cy="6025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72FCBB-67D1-44BF-8000-FF16C0828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3" y="-22309"/>
            <a:ext cx="3520301" cy="1033585"/>
          </a:xfrm>
          <a:prstGeom prst="rect">
            <a:avLst/>
          </a:prstGeom>
        </p:spPr>
      </p:pic>
      <p:sp>
        <p:nvSpPr>
          <p:cNvPr id="6" name="Marcador de número de diapositiva 2"/>
          <p:cNvSpPr txBox="1">
            <a:spLocks/>
          </p:cNvSpPr>
          <p:nvPr/>
        </p:nvSpPr>
        <p:spPr>
          <a:xfrm>
            <a:off x="6948330" y="-27384"/>
            <a:ext cx="2057400" cy="79208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4800" b="1" dirty="0">
              <a:solidFill>
                <a:srgbClr val="9B1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987518908"/>
              </p:ext>
            </p:extLst>
          </p:nvPr>
        </p:nvGraphicFramePr>
        <p:xfrm>
          <a:off x="-746985" y="1191334"/>
          <a:ext cx="6703648" cy="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1801487-0099-4990-8882-7944A2BCC9A1}"/>
              </a:ext>
            </a:extLst>
          </p:cNvPr>
          <p:cNvCxnSpPr/>
          <p:nvPr/>
        </p:nvCxnSpPr>
        <p:spPr>
          <a:xfrm flipV="1">
            <a:off x="37313" y="1959465"/>
            <a:ext cx="9106687" cy="3281"/>
          </a:xfrm>
          <a:prstGeom prst="line">
            <a:avLst/>
          </a:prstGeom>
          <a:ln w="38100">
            <a:solidFill>
              <a:srgbClr val="DAB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Imagen que contiene cd&#10;&#10;Descripción generada automáticamente">
            <a:extLst>
              <a:ext uri="{FF2B5EF4-FFF2-40B4-BE49-F238E27FC236}">
                <a16:creationId xmlns:a16="http://schemas.microsoft.com/office/drawing/2014/main" id="{084E1580-CEBF-4263-A471-2E1405A9F2B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73" y="1092269"/>
            <a:ext cx="796834" cy="77138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21CBB6C-4D4D-421F-859A-72D037D5CEF5}"/>
              </a:ext>
            </a:extLst>
          </p:cNvPr>
          <p:cNvSpPr txBox="1"/>
          <p:nvPr/>
        </p:nvSpPr>
        <p:spPr>
          <a:xfrm>
            <a:off x="252289" y="2653229"/>
            <a:ext cx="3088478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s-ES" sz="12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Con el objetivo de disminuir la incidencia delictiva en la zona Centro de esta Ciudad, la cual comprende principalmente las </a:t>
            </a:r>
            <a:r>
              <a:rPr lang="es-ES" sz="1200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inmediaciones de la alcaldía </a:t>
            </a:r>
            <a:r>
              <a:rPr lang="es-ES" sz="120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Iztapalapa</a:t>
            </a:r>
            <a:r>
              <a:rPr lang="es-ES" sz="12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, el </a:t>
            </a:r>
            <a:r>
              <a:rPr lang="es-ES" sz="1200" b="1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22, 23 y 24 de febrero de 2022</a:t>
            </a:r>
            <a:r>
              <a:rPr lang="es-ES" sz="12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, elementos de la </a:t>
            </a:r>
            <a:r>
              <a:rPr lang="es-ES" sz="1200" b="1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Subsecretaria de Inteligencia e Investigación Policial, la Coordinación General de Estrategia Táctica y Operaciones Especiales</a:t>
            </a:r>
            <a:r>
              <a:rPr lang="es-ES" sz="12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s-ES" sz="1200" b="1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y Subsecretaria de Operación Policial </a:t>
            </a:r>
            <a:r>
              <a:rPr lang="es-ES" sz="12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implementaron </a:t>
            </a:r>
            <a:r>
              <a:rPr lang="es-ES" sz="1200" dirty="0" smtClean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la estrategia, consistente </a:t>
            </a:r>
            <a:r>
              <a:rPr lang="es-ES" sz="12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en patrullaje preventivo dinámico, a través de células de reacción motorizadas en puntos </a:t>
            </a:r>
            <a:r>
              <a:rPr lang="es-ES" sz="1200" dirty="0" smtClean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estratégicos</a:t>
            </a:r>
            <a:r>
              <a:rPr lang="es-ES" sz="12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.</a:t>
            </a:r>
            <a:endParaRPr lang="es-ES" sz="1200" b="1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60D842-5279-455F-900E-2EAEB17729CF}"/>
              </a:ext>
            </a:extLst>
          </p:cNvPr>
          <p:cNvSpPr txBox="1"/>
          <p:nvPr/>
        </p:nvSpPr>
        <p:spPr>
          <a:xfrm>
            <a:off x="3340767" y="3280945"/>
            <a:ext cx="55926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Detención de Ángel “</a:t>
            </a:r>
            <a:r>
              <a:rPr lang="es-ES" sz="120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N”, identificado como operador de Jesús Eduardo “N”, generador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de violencia en la alcaldía Tlalpan y Sur de la Ciudad de </a:t>
            </a:r>
            <a:r>
              <a:rPr lang="es-ES" sz="120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México.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660033"/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Jhon Jairo “N” (colombiano)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considerado el principal generador de violencia en la </a:t>
            </a:r>
            <a:r>
              <a:rPr lang="es-ES" sz="120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Central de Abastos, dedicado a extorsionar comerciantes bajo la modalidad Gota a Gota.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Diversos distribuidores de droga del “Cártel de Tláhuac”.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660033"/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Integrantes generadores de violencia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del grupo delictivo liderado por Pedro “N”.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Narcomenudistas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de células delictivas de la Unión Tepito.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660033"/>
              </a:solidFill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660033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Generadores de violencia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en la alcaldía Iztapalapa, pertenecientes a grupos delictivos como “Los Guerrerenses”, “Los Chopers”, “Los Chiri” y “Los Chores”.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6BCFC3D-C93D-4037-BC8D-98FFB7BAA443}"/>
              </a:ext>
            </a:extLst>
          </p:cNvPr>
          <p:cNvSpPr txBox="1"/>
          <p:nvPr/>
        </p:nvSpPr>
        <p:spPr>
          <a:xfrm>
            <a:off x="3713304" y="2084716"/>
            <a:ext cx="5179203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 lvl="0">
              <a:defRPr lang="es-MX"/>
            </a:defPPr>
            <a:lvl1pPr marL="285750" indent="-285750" algn="just">
              <a:buFont typeface="Arial" panose="020B0604020202020204" pitchFamily="34" charset="0"/>
              <a:buChar char="•"/>
              <a:defRPr sz="1100" b="1"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pPr marL="0" indent="0" algn="ctr">
              <a:buNone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acciones operativas en las cuales se detuvieron a 112 personas, entre las que destacan: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2687" y="2096025"/>
            <a:ext cx="34419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 23 y 24 de febrero de 2022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FD62D4F-5EFD-4EDD-86EE-B26497E987D2}"/>
              </a:ext>
            </a:extLst>
          </p:cNvPr>
          <p:cNvSpPr/>
          <p:nvPr/>
        </p:nvSpPr>
        <p:spPr>
          <a:xfrm>
            <a:off x="0" y="0"/>
            <a:ext cx="9144000" cy="101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Texto&#10;&#10;Descripción generada automáticamente con confianza baja">
            <a:extLst>
              <a:ext uri="{FF2B5EF4-FFF2-40B4-BE49-F238E27FC236}">
                <a16:creationId xmlns:a16="http://schemas.microsoft.com/office/drawing/2014/main" id="{FD100E83-25CC-4408-A031-70EF640EF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78" y="193197"/>
            <a:ext cx="2052303" cy="6025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72FCBB-67D1-44BF-8000-FF16C0828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3" y="-22309"/>
            <a:ext cx="3520301" cy="1033585"/>
          </a:xfrm>
          <a:prstGeom prst="rect">
            <a:avLst/>
          </a:prstGeom>
        </p:spPr>
      </p:pic>
      <p:sp>
        <p:nvSpPr>
          <p:cNvPr id="6" name="Marcador de número de diapositiva 2"/>
          <p:cNvSpPr txBox="1">
            <a:spLocks/>
          </p:cNvSpPr>
          <p:nvPr/>
        </p:nvSpPr>
        <p:spPr>
          <a:xfrm>
            <a:off x="6948330" y="-27384"/>
            <a:ext cx="2057400" cy="79208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MX" sz="4800" b="1" dirty="0">
              <a:solidFill>
                <a:srgbClr val="9B1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 descr="Imagen que contiene cd&#10;&#10;Descripción generada automáticamente">
            <a:extLst>
              <a:ext uri="{FF2B5EF4-FFF2-40B4-BE49-F238E27FC236}">
                <a16:creationId xmlns:a16="http://schemas.microsoft.com/office/drawing/2014/main" id="{084E1580-CEBF-4263-A471-2E1405A9F2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73" y="1092269"/>
            <a:ext cx="796834" cy="77138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825395958"/>
              </p:ext>
            </p:extLst>
          </p:nvPr>
        </p:nvGraphicFramePr>
        <p:xfrm>
          <a:off x="-746985" y="1191334"/>
          <a:ext cx="6703648" cy="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1"/>
          <a:srcRect r="5477"/>
          <a:stretch/>
        </p:blipFill>
        <p:spPr>
          <a:xfrm>
            <a:off x="-13648" y="1944647"/>
            <a:ext cx="9157648" cy="51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13713</TotalTime>
  <Words>754</Words>
  <Application>Microsoft Office PowerPoint</Application>
  <PresentationFormat>Presentación en pantalla (4:3)</PresentationFormat>
  <Paragraphs>56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Microsoft YaHei Light</vt:lpstr>
      <vt:lpstr>Arial</vt:lpstr>
      <vt:lpstr>Calibri</vt:lpstr>
      <vt:lpstr>Source Sans Pro</vt:lpstr>
      <vt:lpstr>Source Sans Pro Black</vt:lpstr>
      <vt:lpstr>Source Sans Pro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SSC-CDMX</dc:creator>
  <cp:lastModifiedBy>Usuario de Windows</cp:lastModifiedBy>
  <cp:revision>578</cp:revision>
  <dcterms:created xsi:type="dcterms:W3CDTF">2021-05-08T18:25:51Z</dcterms:created>
  <dcterms:modified xsi:type="dcterms:W3CDTF">2022-03-01T17:41:46Z</dcterms:modified>
</cp:coreProperties>
</file>