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5" r:id="rId3"/>
    <p:sldId id="4114" r:id="rId4"/>
    <p:sldId id="4115" r:id="rId5"/>
    <p:sldId id="284" r:id="rId6"/>
    <p:sldId id="4118" r:id="rId7"/>
    <p:sldId id="299" r:id="rId8"/>
    <p:sldId id="278" r:id="rId9"/>
    <p:sldId id="293" r:id="rId10"/>
    <p:sldId id="295" r:id="rId11"/>
    <p:sldId id="296" r:id="rId12"/>
    <p:sldId id="4120" r:id="rId13"/>
    <p:sldId id="297" r:id="rId14"/>
    <p:sldId id="4121" r:id="rId15"/>
    <p:sldId id="29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4E"/>
    <a:srgbClr val="691B33"/>
    <a:srgbClr val="947346"/>
    <a:srgbClr val="D7C3A9"/>
    <a:srgbClr val="B38E5D"/>
    <a:srgbClr val="E6F6F2"/>
    <a:srgbClr val="F0E9E0"/>
    <a:srgbClr val="D8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esar.vazquez\Desktop\Proyectos%20H&#233;ctor\Compa&#241;eros%20SSI\Jorge%20Nu&#241;o\Insumos\Info%20de%20caminos_CV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rgbClr val="691B33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n-US"/>
              <a:t>AVANCES</a:t>
            </a:r>
          </a:p>
        </c:rich>
      </c:tx>
      <c:layout>
        <c:manualLayout>
          <c:xMode val="edge"/>
          <c:yMode val="edge"/>
          <c:x val="0.42298326389115859"/>
          <c:y val="4.6518135846142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rgbClr val="691B33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9014955227755745"/>
          <c:y val="0.13069288580200561"/>
          <c:w val="0.68405315534863553"/>
          <c:h val="0.8326532753770588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rgbClr val="235B4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4444444444444E-2"/>
                  <c:y val="-0.13216296764776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9B-44B5-A22F-52AF1ACC9910}"/>
                </c:ext>
              </c:extLst>
            </c:dLbl>
            <c:dLbl>
              <c:idx val="1"/>
              <c:layout>
                <c:manualLayout>
                  <c:x val="1.3888888888888888E-2"/>
                  <c:y val="-0.13216296764776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9B-44B5-A22F-52AF1ACC9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235B4E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'DIAPOSITIVA 5'!$C$33:$D$33</c:f>
              <c:strCache>
                <c:ptCount val="2"/>
                <c:pt idx="0">
                  <c:v>Avance Financiero</c:v>
                </c:pt>
                <c:pt idx="1">
                  <c:v>Avance Físico</c:v>
                </c:pt>
              </c:strCache>
            </c:strRef>
          </c:cat>
          <c:val>
            <c:numRef>
              <c:f>'DIAPOSITIVA 5'!$C$35:$D$35</c:f>
              <c:numCache>
                <c:formatCode>0.0%</c:formatCode>
                <c:ptCount val="2"/>
                <c:pt idx="0" formatCode="0%">
                  <c:v>0.3</c:v>
                </c:pt>
                <c:pt idx="1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B-44B5-A22F-52AF1ACC9910}"/>
            </c:ext>
          </c:extLst>
        </c:ser>
        <c:ser>
          <c:idx val="0"/>
          <c:order val="1"/>
          <c:spPr>
            <a:solidFill>
              <a:srgbClr val="D7C3A9"/>
            </a:solidFill>
            <a:ln>
              <a:noFill/>
            </a:ln>
            <a:effectLst/>
          </c:spPr>
          <c:invertIfNegative val="0"/>
          <c:cat>
            <c:strRef>
              <c:f>'DIAPOSITIVA 5'!$C$33:$D$33</c:f>
              <c:strCache>
                <c:ptCount val="2"/>
                <c:pt idx="0">
                  <c:v>Avance Financiero</c:v>
                </c:pt>
                <c:pt idx="1">
                  <c:v>Avance Físico</c:v>
                </c:pt>
              </c:strCache>
            </c:strRef>
          </c:cat>
          <c:val>
            <c:numRef>
              <c:f>'DIAPOSITIVA 5'!$C$34:$D$34</c:f>
              <c:numCache>
                <c:formatCode>0%</c:formatCode>
                <c:ptCount val="2"/>
                <c:pt idx="0">
                  <c:v>0.7</c:v>
                </c:pt>
                <c:pt idx="1">
                  <c:v>0.89700000000000002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B-44B5-A22F-52AF1ACC9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226800"/>
        <c:axId val="91224720"/>
      </c:barChart>
      <c:catAx>
        <c:axId val="9122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691B33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91224720"/>
        <c:crosses val="autoZero"/>
        <c:auto val="1"/>
        <c:lblAlgn val="ctr"/>
        <c:lblOffset val="100"/>
        <c:noMultiLvlLbl val="0"/>
      </c:catAx>
      <c:valAx>
        <c:axId val="912247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122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691B33"/>
          </a:solidFill>
          <a:latin typeface="Montserrat" panose="00000500000000000000" pitchFamily="2" charset="0"/>
        </a:defRPr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74BC-CD24-4240-9009-F08CCE8BD7C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BA75C7-6E82-475A-A248-A837C6077885}">
      <dgm:prSet phldrT="[Texto]" custT="1"/>
      <dgm:spPr/>
      <dgm:t>
        <a:bodyPr/>
        <a:lstStyle/>
        <a:p>
          <a:pPr algn="just"/>
          <a:r>
            <a:rPr lang="es-MX" sz="160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Simplificación de </a:t>
          </a:r>
          <a:r>
            <a:rPr lang="es-MX" sz="16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los procesos administrativos</a:t>
          </a:r>
          <a:endParaRPr lang="es-MX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4807E2-7216-4562-930A-9D2D85E004FF}" type="parTrans" cxnId="{E2272ADC-3175-44C3-8111-868BCB8914C2}">
      <dgm:prSet/>
      <dgm:spPr/>
      <dgm:t>
        <a:bodyPr/>
        <a:lstStyle/>
        <a:p>
          <a:pPr algn="l"/>
          <a:endParaRPr lang="es-MX"/>
        </a:p>
      </dgm:t>
    </dgm:pt>
    <dgm:pt modelId="{CEA829FF-45F7-4BDE-A0CC-B2D3EEABEBA7}" type="sibTrans" cxnId="{E2272ADC-3175-44C3-8111-868BCB8914C2}">
      <dgm:prSet/>
      <dgm:spPr/>
      <dgm:t>
        <a:bodyPr/>
        <a:lstStyle/>
        <a:p>
          <a:pPr algn="l"/>
          <a:endParaRPr lang="es-MX"/>
        </a:p>
      </dgm:t>
    </dgm:pt>
    <dgm:pt modelId="{5C5EDB85-2321-4946-ABF9-51F69AC7638D}">
      <dgm:prSet phldrT="[Texto]" custT="1"/>
      <dgm:spPr/>
      <dgm:t>
        <a:bodyPr/>
        <a:lstStyle/>
        <a:p>
          <a:pPr algn="l"/>
          <a:r>
            <a:rPr lang="es-MX" sz="16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Asesoría y apoyo para la </a:t>
          </a:r>
          <a:r>
            <a:rPr lang="es-MX" sz="160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comprobación de </a:t>
          </a:r>
          <a:r>
            <a:rPr lang="es-MX" sz="16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gastos </a:t>
          </a:r>
          <a:endParaRPr lang="es-MX" sz="1600" b="0" dirty="0">
            <a:solidFill>
              <a:srgbClr val="691B33"/>
            </a:solidFill>
          </a:endParaRPr>
        </a:p>
      </dgm:t>
    </dgm:pt>
    <dgm:pt modelId="{841A3187-1971-4A2E-A6EB-3C5D1EB75FBD}" type="parTrans" cxnId="{F6189B0E-5963-454D-8F54-2ADE26F70319}">
      <dgm:prSet/>
      <dgm:spPr/>
      <dgm:t>
        <a:bodyPr/>
        <a:lstStyle/>
        <a:p>
          <a:pPr algn="l"/>
          <a:endParaRPr lang="es-MX"/>
        </a:p>
      </dgm:t>
    </dgm:pt>
    <dgm:pt modelId="{6E65D046-1CCC-4757-B243-CD6717BA244E}" type="sibTrans" cxnId="{F6189B0E-5963-454D-8F54-2ADE26F70319}">
      <dgm:prSet/>
      <dgm:spPr/>
      <dgm:t>
        <a:bodyPr/>
        <a:lstStyle/>
        <a:p>
          <a:pPr algn="l"/>
          <a:endParaRPr lang="es-MX"/>
        </a:p>
      </dgm:t>
    </dgm:pt>
    <dgm:pt modelId="{C6A98307-056E-4E36-A53E-488703DCAC2B}">
      <dgm:prSet phldrT="[Texto]" custT="1"/>
      <dgm:spPr/>
      <dgm:t>
        <a:bodyPr/>
        <a:lstStyle/>
        <a:p>
          <a:pPr algn="just">
            <a:buNone/>
          </a:pPr>
          <a:r>
            <a:rPr lang="es-MX" sz="1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Atención </a:t>
          </a:r>
          <a:r>
            <a:rPr lang="es-MX" sz="150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oportuna de </a:t>
          </a:r>
          <a:r>
            <a:rPr lang="es-MX" sz="1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las problemáticas sociales</a:t>
          </a:r>
          <a:r>
            <a:rPr lang="es-MX" sz="1500" dirty="0">
              <a:latin typeface="Montserrat" panose="00000500000000000000" pitchFamily="2" charset="0"/>
            </a:rPr>
            <a:t> </a:t>
          </a:r>
          <a:endParaRPr lang="es-MX" sz="1500" dirty="0">
            <a:solidFill>
              <a:schemeClr val="bg2">
                <a:lumMod val="25000"/>
              </a:schemeClr>
            </a:solidFill>
            <a:latin typeface="Montserrat" panose="00000500000000000000" pitchFamily="2" charset="0"/>
          </a:endParaRPr>
        </a:p>
      </dgm:t>
    </dgm:pt>
    <dgm:pt modelId="{81E05842-3C16-4363-A2BD-3228356A89B5}" type="parTrans" cxnId="{FC585C48-64DE-4A67-851D-54DA9154430B}">
      <dgm:prSet/>
      <dgm:spPr/>
      <dgm:t>
        <a:bodyPr/>
        <a:lstStyle/>
        <a:p>
          <a:pPr algn="l"/>
          <a:endParaRPr lang="es-MX"/>
        </a:p>
      </dgm:t>
    </dgm:pt>
    <dgm:pt modelId="{69FD95FF-A350-405B-A686-BF28194D529D}" type="sibTrans" cxnId="{FC585C48-64DE-4A67-851D-54DA9154430B}">
      <dgm:prSet/>
      <dgm:spPr/>
      <dgm:t>
        <a:bodyPr/>
        <a:lstStyle/>
        <a:p>
          <a:pPr algn="l"/>
          <a:endParaRPr lang="es-MX"/>
        </a:p>
      </dgm:t>
    </dgm:pt>
    <dgm:pt modelId="{981550FF-83D4-43F9-898B-71DB4E3518B7}">
      <dgm:prSet phldrT="[Texto]" custT="1"/>
      <dgm:spPr/>
      <dgm:t>
        <a:bodyPr/>
        <a:lstStyle/>
        <a:p>
          <a:pPr algn="just"/>
          <a:r>
            <a:rPr lang="es-MX" sz="15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Programar las ministraciones conforme a los </a:t>
          </a:r>
          <a:r>
            <a:rPr lang="es-MX" sz="150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requerimientos de </a:t>
          </a:r>
          <a:r>
            <a:rPr lang="es-MX" sz="15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obra</a:t>
          </a:r>
          <a:endParaRPr lang="es-MX" sz="1500" b="0" dirty="0">
            <a:solidFill>
              <a:srgbClr val="691B33"/>
            </a:solidFill>
            <a:latin typeface="Montserrat" panose="00000500000000000000" pitchFamily="2" charset="0"/>
          </a:endParaRPr>
        </a:p>
      </dgm:t>
    </dgm:pt>
    <dgm:pt modelId="{5E5E7C06-ACF2-43EE-8685-0A3BC67342F3}" type="parTrans" cxnId="{BCC73A78-80DE-4902-85E2-918BC9C32394}">
      <dgm:prSet/>
      <dgm:spPr/>
      <dgm:t>
        <a:bodyPr/>
        <a:lstStyle/>
        <a:p>
          <a:pPr algn="l"/>
          <a:endParaRPr lang="es-MX"/>
        </a:p>
      </dgm:t>
    </dgm:pt>
    <dgm:pt modelId="{E801B3AD-CDA4-4905-95BA-9676DBBE46F3}" type="sibTrans" cxnId="{BCC73A78-80DE-4902-85E2-918BC9C32394}">
      <dgm:prSet/>
      <dgm:spPr/>
      <dgm:t>
        <a:bodyPr/>
        <a:lstStyle/>
        <a:p>
          <a:pPr algn="l"/>
          <a:endParaRPr lang="es-MX"/>
        </a:p>
      </dgm:t>
    </dgm:pt>
    <dgm:pt modelId="{372FD40E-B643-48BE-8E13-1A53376FCF6E}" type="pres">
      <dgm:prSet presAssocID="{332C74BC-CD24-4240-9009-F08CCE8BD7C6}" presName="rootnode" presStyleCnt="0">
        <dgm:presLayoutVars>
          <dgm:chMax/>
          <dgm:chPref/>
          <dgm:dir/>
          <dgm:animLvl val="lvl"/>
        </dgm:presLayoutVars>
      </dgm:prSet>
      <dgm:spPr/>
    </dgm:pt>
    <dgm:pt modelId="{366D63F5-195D-438C-93F8-DE5D27DD65D0}" type="pres">
      <dgm:prSet presAssocID="{3CBA75C7-6E82-475A-A248-A837C6077885}" presName="composite" presStyleCnt="0"/>
      <dgm:spPr/>
    </dgm:pt>
    <dgm:pt modelId="{6A5707AD-2C92-40F7-803D-9548EFA6AE33}" type="pres">
      <dgm:prSet presAssocID="{3CBA75C7-6E82-475A-A248-A837C6077885}" presName="LShape" presStyleLbl="alignNode1" presStyleIdx="0" presStyleCnt="7" custLinFactNeighborX="1523" custLinFactNeighborY="49739"/>
      <dgm:spPr>
        <a:solidFill>
          <a:srgbClr val="691B33"/>
        </a:solidFill>
        <a:ln>
          <a:noFill/>
        </a:ln>
      </dgm:spPr>
    </dgm:pt>
    <dgm:pt modelId="{970A1428-9E5D-4996-95BC-0569336FFC74}" type="pres">
      <dgm:prSet presAssocID="{3CBA75C7-6E82-475A-A248-A837C6077885}" presName="ParentText" presStyleLbl="revTx" presStyleIdx="0" presStyleCnt="4" custScaleX="82874" custScaleY="41306" custLinFactNeighborX="-1698" custLinFactNeighborY="13499">
        <dgm:presLayoutVars>
          <dgm:chMax val="0"/>
          <dgm:chPref val="0"/>
          <dgm:bulletEnabled val="1"/>
        </dgm:presLayoutVars>
      </dgm:prSet>
      <dgm:spPr/>
    </dgm:pt>
    <dgm:pt modelId="{C7563F6F-4721-4DCE-8B54-BE4055B79418}" type="pres">
      <dgm:prSet presAssocID="{3CBA75C7-6E82-475A-A248-A837C6077885}" presName="Triangle" presStyleLbl="alignNode1" presStyleIdx="1" presStyleCnt="7" custLinFactY="82123" custLinFactNeighborX="-4149" custLinFactNeighborY="100000"/>
      <dgm:spPr>
        <a:solidFill>
          <a:srgbClr val="691B33"/>
        </a:solidFill>
        <a:ln>
          <a:noFill/>
        </a:ln>
      </dgm:spPr>
    </dgm:pt>
    <dgm:pt modelId="{CD09071B-7983-48ED-BCA5-219EBA8B756E}" type="pres">
      <dgm:prSet presAssocID="{CEA829FF-45F7-4BDE-A0CC-B2D3EEABEBA7}" presName="sibTrans" presStyleCnt="0"/>
      <dgm:spPr/>
    </dgm:pt>
    <dgm:pt modelId="{8F438D25-068F-407A-8FDB-E3C7F1FEBDC8}" type="pres">
      <dgm:prSet presAssocID="{CEA829FF-45F7-4BDE-A0CC-B2D3EEABEBA7}" presName="space" presStyleCnt="0"/>
      <dgm:spPr/>
    </dgm:pt>
    <dgm:pt modelId="{944B21CE-CA8D-4B25-A7A3-10A723E78149}" type="pres">
      <dgm:prSet presAssocID="{5C5EDB85-2321-4946-ABF9-51F69AC7638D}" presName="composite" presStyleCnt="0"/>
      <dgm:spPr/>
    </dgm:pt>
    <dgm:pt modelId="{F1657A5E-A63D-4C1B-8125-3C0E7D81DC9A}" type="pres">
      <dgm:prSet presAssocID="{5C5EDB85-2321-4946-ABF9-51F69AC7638D}" presName="LShape" presStyleLbl="alignNode1" presStyleIdx="2" presStyleCnt="7" custLinFactNeighborY="22050"/>
      <dgm:spPr>
        <a:solidFill>
          <a:schemeClr val="bg1">
            <a:lumMod val="75000"/>
          </a:schemeClr>
        </a:solidFill>
        <a:ln>
          <a:noFill/>
        </a:ln>
      </dgm:spPr>
    </dgm:pt>
    <dgm:pt modelId="{5F37F835-6E5D-4564-8DDA-76A87A38C8E5}" type="pres">
      <dgm:prSet presAssocID="{5C5EDB85-2321-4946-ABF9-51F69AC7638D}" presName="ParentText" presStyleLbl="revTx" presStyleIdx="1" presStyleCnt="4" custScaleX="107995" custScaleY="52986" custLinFactNeighborX="5424" custLinFactNeighborY="-2238">
        <dgm:presLayoutVars>
          <dgm:chMax val="0"/>
          <dgm:chPref val="0"/>
          <dgm:bulletEnabled val="1"/>
        </dgm:presLayoutVars>
      </dgm:prSet>
      <dgm:spPr/>
    </dgm:pt>
    <dgm:pt modelId="{D5CDBFE3-A856-42B8-8E9D-FC1B2C01443C}" type="pres">
      <dgm:prSet presAssocID="{5C5EDB85-2321-4946-ABF9-51F69AC7638D}" presName="Triangle" presStyleLbl="alignNode1" presStyleIdx="3" presStyleCnt="7" custLinFactNeighborY="77778"/>
      <dgm:spPr>
        <a:solidFill>
          <a:schemeClr val="bg1">
            <a:lumMod val="75000"/>
          </a:schemeClr>
        </a:solidFill>
        <a:ln>
          <a:noFill/>
        </a:ln>
      </dgm:spPr>
    </dgm:pt>
    <dgm:pt modelId="{131F7F95-9594-40C2-A4C0-D4BE7D689282}" type="pres">
      <dgm:prSet presAssocID="{6E65D046-1CCC-4757-B243-CD6717BA244E}" presName="sibTrans" presStyleCnt="0"/>
      <dgm:spPr/>
    </dgm:pt>
    <dgm:pt modelId="{9453F599-28E3-4F55-B343-5B4F99066750}" type="pres">
      <dgm:prSet presAssocID="{6E65D046-1CCC-4757-B243-CD6717BA244E}" presName="space" presStyleCnt="0"/>
      <dgm:spPr/>
    </dgm:pt>
    <dgm:pt modelId="{4CDBB7F3-D68C-4961-A694-4D902E88A713}" type="pres">
      <dgm:prSet presAssocID="{C6A98307-056E-4E36-A53E-488703DCAC2B}" presName="composite" presStyleCnt="0"/>
      <dgm:spPr/>
    </dgm:pt>
    <dgm:pt modelId="{9FC659C1-FE4A-4346-85CF-642F97DC3F69}" type="pres">
      <dgm:prSet presAssocID="{C6A98307-056E-4E36-A53E-488703DCAC2B}" presName="LShape" presStyleLbl="alignNode1" presStyleIdx="4" presStyleCnt="7"/>
      <dgm:spPr>
        <a:solidFill>
          <a:srgbClr val="691B33"/>
        </a:solidFill>
        <a:ln>
          <a:noFill/>
        </a:ln>
      </dgm:spPr>
    </dgm:pt>
    <dgm:pt modelId="{63537C0A-BA10-407D-9816-C1B8623AC290}" type="pres">
      <dgm:prSet presAssocID="{C6A98307-056E-4E36-A53E-488703DCAC2B}" presName="ParentText" presStyleLbl="revTx" presStyleIdx="2" presStyleCnt="4" custScaleX="94564" custScaleY="56015" custLinFactNeighborX="1276" custLinFactNeighborY="-18238">
        <dgm:presLayoutVars>
          <dgm:chMax val="0"/>
          <dgm:chPref val="0"/>
          <dgm:bulletEnabled val="1"/>
        </dgm:presLayoutVars>
      </dgm:prSet>
      <dgm:spPr/>
    </dgm:pt>
    <dgm:pt modelId="{42AF7F56-36B4-4265-95EF-CF529EBE7A6D}" type="pres">
      <dgm:prSet presAssocID="{C6A98307-056E-4E36-A53E-488703DCAC2B}" presName="Triangle" presStyleLbl="alignNode1" presStyleIdx="5" presStyleCnt="7"/>
      <dgm:spPr>
        <a:solidFill>
          <a:srgbClr val="691B33"/>
        </a:solidFill>
        <a:ln>
          <a:noFill/>
        </a:ln>
      </dgm:spPr>
    </dgm:pt>
    <dgm:pt modelId="{AF8473FB-ECFC-4575-A429-A31B06045D8B}" type="pres">
      <dgm:prSet presAssocID="{69FD95FF-A350-405B-A686-BF28194D529D}" presName="sibTrans" presStyleCnt="0"/>
      <dgm:spPr/>
    </dgm:pt>
    <dgm:pt modelId="{6D6D3B63-9BD7-4ED3-AD09-53C93F8CB5BD}" type="pres">
      <dgm:prSet presAssocID="{69FD95FF-A350-405B-A686-BF28194D529D}" presName="space" presStyleCnt="0"/>
      <dgm:spPr/>
    </dgm:pt>
    <dgm:pt modelId="{8C00A9AA-DCEE-4018-8048-A60B6853B015}" type="pres">
      <dgm:prSet presAssocID="{981550FF-83D4-43F9-898B-71DB4E3518B7}" presName="composite" presStyleCnt="0"/>
      <dgm:spPr/>
    </dgm:pt>
    <dgm:pt modelId="{74EA65DD-768B-402B-BA56-018B19560504}" type="pres">
      <dgm:prSet presAssocID="{981550FF-83D4-43F9-898B-71DB4E3518B7}" presName="LShape" presStyleLbl="alignNode1" presStyleIdx="6" presStyleCnt="7" custLinFactNeighborY="-23275"/>
      <dgm:spPr>
        <a:solidFill>
          <a:schemeClr val="bg1">
            <a:lumMod val="75000"/>
          </a:schemeClr>
        </a:solidFill>
        <a:ln>
          <a:noFill/>
        </a:ln>
      </dgm:spPr>
    </dgm:pt>
    <dgm:pt modelId="{0629E5DD-7171-4DE4-9045-5DA11B866DED}" type="pres">
      <dgm:prSet presAssocID="{981550FF-83D4-43F9-898B-71DB4E3518B7}" presName="ParentText" presStyleLbl="revTx" presStyleIdx="3" presStyleCnt="4" custScaleX="76558" custScaleY="61167" custLinFactNeighborX="-7974" custLinFactNeighborY="-35131">
        <dgm:presLayoutVars>
          <dgm:chMax val="0"/>
          <dgm:chPref val="0"/>
          <dgm:bulletEnabled val="1"/>
        </dgm:presLayoutVars>
      </dgm:prSet>
      <dgm:spPr/>
    </dgm:pt>
  </dgm:ptLst>
  <dgm:cxnLst>
    <dgm:cxn modelId="{F6189B0E-5963-454D-8F54-2ADE26F70319}" srcId="{332C74BC-CD24-4240-9009-F08CCE8BD7C6}" destId="{5C5EDB85-2321-4946-ABF9-51F69AC7638D}" srcOrd="1" destOrd="0" parTransId="{841A3187-1971-4A2E-A6EB-3C5D1EB75FBD}" sibTransId="{6E65D046-1CCC-4757-B243-CD6717BA244E}"/>
    <dgm:cxn modelId="{110A0212-89A6-4AF4-A42E-B9532C6A0601}" type="presOf" srcId="{5C5EDB85-2321-4946-ABF9-51F69AC7638D}" destId="{5F37F835-6E5D-4564-8DDA-76A87A38C8E5}" srcOrd="0" destOrd="0" presId="urn:microsoft.com/office/officeart/2009/3/layout/StepUpProcess"/>
    <dgm:cxn modelId="{FDD34E35-1A32-491D-B55E-B1BB5F968E0C}" type="presOf" srcId="{332C74BC-CD24-4240-9009-F08CCE8BD7C6}" destId="{372FD40E-B643-48BE-8E13-1A53376FCF6E}" srcOrd="0" destOrd="0" presId="urn:microsoft.com/office/officeart/2009/3/layout/StepUpProcess"/>
    <dgm:cxn modelId="{20552C40-4F6F-400D-8375-B1FFB1998584}" type="presOf" srcId="{981550FF-83D4-43F9-898B-71DB4E3518B7}" destId="{0629E5DD-7171-4DE4-9045-5DA11B866DED}" srcOrd="0" destOrd="0" presId="urn:microsoft.com/office/officeart/2009/3/layout/StepUpProcess"/>
    <dgm:cxn modelId="{FC585C48-64DE-4A67-851D-54DA9154430B}" srcId="{332C74BC-CD24-4240-9009-F08CCE8BD7C6}" destId="{C6A98307-056E-4E36-A53E-488703DCAC2B}" srcOrd="2" destOrd="0" parTransId="{81E05842-3C16-4363-A2BD-3228356A89B5}" sibTransId="{69FD95FF-A350-405B-A686-BF28194D529D}"/>
    <dgm:cxn modelId="{599EDA76-3691-4CFF-B9AA-78452AE67858}" type="presOf" srcId="{3CBA75C7-6E82-475A-A248-A837C6077885}" destId="{970A1428-9E5D-4996-95BC-0569336FFC74}" srcOrd="0" destOrd="0" presId="urn:microsoft.com/office/officeart/2009/3/layout/StepUpProcess"/>
    <dgm:cxn modelId="{BCC73A78-80DE-4902-85E2-918BC9C32394}" srcId="{332C74BC-CD24-4240-9009-F08CCE8BD7C6}" destId="{981550FF-83D4-43F9-898B-71DB4E3518B7}" srcOrd="3" destOrd="0" parTransId="{5E5E7C06-ACF2-43EE-8685-0A3BC67342F3}" sibTransId="{E801B3AD-CDA4-4905-95BA-9676DBBE46F3}"/>
    <dgm:cxn modelId="{67BAB5B2-D1A9-4CA8-AF72-2ADA72CB24A8}" type="presOf" srcId="{C6A98307-056E-4E36-A53E-488703DCAC2B}" destId="{63537C0A-BA10-407D-9816-C1B8623AC290}" srcOrd="0" destOrd="0" presId="urn:microsoft.com/office/officeart/2009/3/layout/StepUpProcess"/>
    <dgm:cxn modelId="{E2272ADC-3175-44C3-8111-868BCB8914C2}" srcId="{332C74BC-CD24-4240-9009-F08CCE8BD7C6}" destId="{3CBA75C7-6E82-475A-A248-A837C6077885}" srcOrd="0" destOrd="0" parTransId="{724807E2-7216-4562-930A-9D2D85E004FF}" sibTransId="{CEA829FF-45F7-4BDE-A0CC-B2D3EEABEBA7}"/>
    <dgm:cxn modelId="{6CEE36DC-F78A-4D1A-A87F-AB0F56B2ADF4}" type="presParOf" srcId="{372FD40E-B643-48BE-8E13-1A53376FCF6E}" destId="{366D63F5-195D-438C-93F8-DE5D27DD65D0}" srcOrd="0" destOrd="0" presId="urn:microsoft.com/office/officeart/2009/3/layout/StepUpProcess"/>
    <dgm:cxn modelId="{FE22809C-05CF-4290-ACF9-6669F95AA23F}" type="presParOf" srcId="{366D63F5-195D-438C-93F8-DE5D27DD65D0}" destId="{6A5707AD-2C92-40F7-803D-9548EFA6AE33}" srcOrd="0" destOrd="0" presId="urn:microsoft.com/office/officeart/2009/3/layout/StepUpProcess"/>
    <dgm:cxn modelId="{6FC38E76-ED68-4531-93F6-6682054B24A8}" type="presParOf" srcId="{366D63F5-195D-438C-93F8-DE5D27DD65D0}" destId="{970A1428-9E5D-4996-95BC-0569336FFC74}" srcOrd="1" destOrd="0" presId="urn:microsoft.com/office/officeart/2009/3/layout/StepUpProcess"/>
    <dgm:cxn modelId="{006E80CB-8D93-43F2-9CD8-09D9DF70F4CE}" type="presParOf" srcId="{366D63F5-195D-438C-93F8-DE5D27DD65D0}" destId="{C7563F6F-4721-4DCE-8B54-BE4055B79418}" srcOrd="2" destOrd="0" presId="urn:microsoft.com/office/officeart/2009/3/layout/StepUpProcess"/>
    <dgm:cxn modelId="{D32AB068-63DE-41E3-87C6-9516B5F08789}" type="presParOf" srcId="{372FD40E-B643-48BE-8E13-1A53376FCF6E}" destId="{CD09071B-7983-48ED-BCA5-219EBA8B756E}" srcOrd="1" destOrd="0" presId="urn:microsoft.com/office/officeart/2009/3/layout/StepUpProcess"/>
    <dgm:cxn modelId="{5D212229-3320-4A8F-A995-E7AD8144CA2E}" type="presParOf" srcId="{CD09071B-7983-48ED-BCA5-219EBA8B756E}" destId="{8F438D25-068F-407A-8FDB-E3C7F1FEBDC8}" srcOrd="0" destOrd="0" presId="urn:microsoft.com/office/officeart/2009/3/layout/StepUpProcess"/>
    <dgm:cxn modelId="{AAA87EC4-6A63-4391-AE1D-4B5EF6377485}" type="presParOf" srcId="{372FD40E-B643-48BE-8E13-1A53376FCF6E}" destId="{944B21CE-CA8D-4B25-A7A3-10A723E78149}" srcOrd="2" destOrd="0" presId="urn:microsoft.com/office/officeart/2009/3/layout/StepUpProcess"/>
    <dgm:cxn modelId="{435AC972-F137-4CF9-AA22-040340F52394}" type="presParOf" srcId="{944B21CE-CA8D-4B25-A7A3-10A723E78149}" destId="{F1657A5E-A63D-4C1B-8125-3C0E7D81DC9A}" srcOrd="0" destOrd="0" presId="urn:microsoft.com/office/officeart/2009/3/layout/StepUpProcess"/>
    <dgm:cxn modelId="{D71433F4-067A-4E93-AA56-4713AEE6B812}" type="presParOf" srcId="{944B21CE-CA8D-4B25-A7A3-10A723E78149}" destId="{5F37F835-6E5D-4564-8DDA-76A87A38C8E5}" srcOrd="1" destOrd="0" presId="urn:microsoft.com/office/officeart/2009/3/layout/StepUpProcess"/>
    <dgm:cxn modelId="{EA36FA2B-5965-495A-A5F4-95DF638DD379}" type="presParOf" srcId="{944B21CE-CA8D-4B25-A7A3-10A723E78149}" destId="{D5CDBFE3-A856-42B8-8E9D-FC1B2C01443C}" srcOrd="2" destOrd="0" presId="urn:microsoft.com/office/officeart/2009/3/layout/StepUpProcess"/>
    <dgm:cxn modelId="{5ADCF67C-08EA-4CB7-924D-9FEB7A3A5CDA}" type="presParOf" srcId="{372FD40E-B643-48BE-8E13-1A53376FCF6E}" destId="{131F7F95-9594-40C2-A4C0-D4BE7D689282}" srcOrd="3" destOrd="0" presId="urn:microsoft.com/office/officeart/2009/3/layout/StepUpProcess"/>
    <dgm:cxn modelId="{1BB5916A-9A95-40D2-B5C8-E768B89E3CBE}" type="presParOf" srcId="{131F7F95-9594-40C2-A4C0-D4BE7D689282}" destId="{9453F599-28E3-4F55-B343-5B4F99066750}" srcOrd="0" destOrd="0" presId="urn:microsoft.com/office/officeart/2009/3/layout/StepUpProcess"/>
    <dgm:cxn modelId="{679C7A22-EBA1-46DC-BAE0-4FF0149EB185}" type="presParOf" srcId="{372FD40E-B643-48BE-8E13-1A53376FCF6E}" destId="{4CDBB7F3-D68C-4961-A694-4D902E88A713}" srcOrd="4" destOrd="0" presId="urn:microsoft.com/office/officeart/2009/3/layout/StepUpProcess"/>
    <dgm:cxn modelId="{2D71236E-16B1-4D02-8F32-AD34EB14E6E6}" type="presParOf" srcId="{4CDBB7F3-D68C-4961-A694-4D902E88A713}" destId="{9FC659C1-FE4A-4346-85CF-642F97DC3F69}" srcOrd="0" destOrd="0" presId="urn:microsoft.com/office/officeart/2009/3/layout/StepUpProcess"/>
    <dgm:cxn modelId="{FBF16FE5-F1BD-4F65-8EE0-1C4FB3269ABD}" type="presParOf" srcId="{4CDBB7F3-D68C-4961-A694-4D902E88A713}" destId="{63537C0A-BA10-407D-9816-C1B8623AC290}" srcOrd="1" destOrd="0" presId="urn:microsoft.com/office/officeart/2009/3/layout/StepUpProcess"/>
    <dgm:cxn modelId="{18508169-6D12-4BFA-888A-10A6B75B82CC}" type="presParOf" srcId="{4CDBB7F3-D68C-4961-A694-4D902E88A713}" destId="{42AF7F56-36B4-4265-95EF-CF529EBE7A6D}" srcOrd="2" destOrd="0" presId="urn:microsoft.com/office/officeart/2009/3/layout/StepUpProcess"/>
    <dgm:cxn modelId="{00C74F1D-EA6B-4D7B-A973-696B32DD051E}" type="presParOf" srcId="{372FD40E-B643-48BE-8E13-1A53376FCF6E}" destId="{AF8473FB-ECFC-4575-A429-A31B06045D8B}" srcOrd="5" destOrd="0" presId="urn:microsoft.com/office/officeart/2009/3/layout/StepUpProcess"/>
    <dgm:cxn modelId="{C12A9E3C-D068-44F7-8AB5-5A4CFFE99DB4}" type="presParOf" srcId="{AF8473FB-ECFC-4575-A429-A31B06045D8B}" destId="{6D6D3B63-9BD7-4ED3-AD09-53C93F8CB5BD}" srcOrd="0" destOrd="0" presId="urn:microsoft.com/office/officeart/2009/3/layout/StepUpProcess"/>
    <dgm:cxn modelId="{3671172B-B86A-4D12-812E-0111304CB41A}" type="presParOf" srcId="{372FD40E-B643-48BE-8E13-1A53376FCF6E}" destId="{8C00A9AA-DCEE-4018-8048-A60B6853B015}" srcOrd="6" destOrd="0" presId="urn:microsoft.com/office/officeart/2009/3/layout/StepUpProcess"/>
    <dgm:cxn modelId="{8FA53435-F270-48FF-BCC3-609EAE91779D}" type="presParOf" srcId="{8C00A9AA-DCEE-4018-8048-A60B6853B015}" destId="{74EA65DD-768B-402B-BA56-018B19560504}" srcOrd="0" destOrd="0" presId="urn:microsoft.com/office/officeart/2009/3/layout/StepUpProcess"/>
    <dgm:cxn modelId="{594EC888-CCC9-4977-9932-C802CB2DEEFE}" type="presParOf" srcId="{8C00A9AA-DCEE-4018-8048-A60B6853B015}" destId="{0629E5DD-7171-4DE4-9045-5DA11B866DE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C74BC-CD24-4240-9009-F08CCE8BD7C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BA75C7-6E82-475A-A248-A837C6077885}">
      <dgm:prSet phldrT="[Texto]" custT="1"/>
      <dgm:spPr/>
      <dgm:t>
        <a:bodyPr/>
        <a:lstStyle/>
        <a:p>
          <a:pPr algn="just"/>
          <a:r>
            <a:rPr lang="es-MX" sz="13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rPr>
            <a:t>Establecer nuevos frentes de trabajo  a través del incremento de las cuadrillas</a:t>
          </a:r>
          <a:endParaRPr lang="es-MX" sz="13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4807E2-7216-4562-930A-9D2D85E004FF}" type="parTrans" cxnId="{E2272ADC-3175-44C3-8111-868BCB8914C2}">
      <dgm:prSet/>
      <dgm:spPr/>
      <dgm:t>
        <a:bodyPr/>
        <a:lstStyle/>
        <a:p>
          <a:pPr algn="l"/>
          <a:endParaRPr lang="es-MX"/>
        </a:p>
      </dgm:t>
    </dgm:pt>
    <dgm:pt modelId="{CEA829FF-45F7-4BDE-A0CC-B2D3EEABEBA7}" type="sibTrans" cxnId="{E2272ADC-3175-44C3-8111-868BCB8914C2}">
      <dgm:prSet/>
      <dgm:spPr/>
      <dgm:t>
        <a:bodyPr/>
        <a:lstStyle/>
        <a:p>
          <a:pPr algn="l"/>
          <a:endParaRPr lang="es-MX"/>
        </a:p>
      </dgm:t>
    </dgm:pt>
    <dgm:pt modelId="{5C5EDB85-2321-4946-ABF9-51F69AC7638D}">
      <dgm:prSet phldrT="[Texto]" custT="1"/>
      <dgm:spPr/>
      <dgm:t>
        <a:bodyPr/>
        <a:lstStyle/>
        <a:p>
          <a:pPr algn="ctr"/>
          <a:r>
            <a:rPr lang="es-MX" sz="1300" dirty="0">
              <a:solidFill>
                <a:srgbClr val="235B4E"/>
              </a:solidFill>
              <a:latin typeface="Montserrat" panose="00000500000000000000" pitchFamily="2" charset="0"/>
            </a:rPr>
            <a:t>Incrementar la supervisión en sitio  </a:t>
          </a:r>
        </a:p>
        <a:p>
          <a:pPr algn="ctr"/>
          <a:r>
            <a:rPr lang="es-MX" sz="1200" dirty="0">
              <a:solidFill>
                <a:srgbClr val="235B4E"/>
              </a:solidFill>
              <a:latin typeface="Montserrat" panose="00000500000000000000" pitchFamily="2" charset="0"/>
            </a:rPr>
            <a:t>(2 visitas al mes por camino</a:t>
          </a:r>
          <a:r>
            <a:rPr lang="es-MX" sz="1200" dirty="0">
              <a:latin typeface="Montserrat" panose="00000500000000000000" pitchFamily="2" charset="0"/>
            </a:rPr>
            <a:t>) </a:t>
          </a:r>
          <a:endParaRPr lang="es-MX" sz="1200" b="0" dirty="0">
            <a:solidFill>
              <a:srgbClr val="235B4E"/>
            </a:solidFill>
          </a:endParaRPr>
        </a:p>
      </dgm:t>
    </dgm:pt>
    <dgm:pt modelId="{841A3187-1971-4A2E-A6EB-3C5D1EB75FBD}" type="parTrans" cxnId="{F6189B0E-5963-454D-8F54-2ADE26F70319}">
      <dgm:prSet/>
      <dgm:spPr/>
      <dgm:t>
        <a:bodyPr/>
        <a:lstStyle/>
        <a:p>
          <a:pPr algn="l"/>
          <a:endParaRPr lang="es-MX"/>
        </a:p>
      </dgm:t>
    </dgm:pt>
    <dgm:pt modelId="{6E65D046-1CCC-4757-B243-CD6717BA244E}" type="sibTrans" cxnId="{F6189B0E-5963-454D-8F54-2ADE26F70319}">
      <dgm:prSet/>
      <dgm:spPr/>
      <dgm:t>
        <a:bodyPr/>
        <a:lstStyle/>
        <a:p>
          <a:pPr algn="l"/>
          <a:endParaRPr lang="es-MX"/>
        </a:p>
      </dgm:t>
    </dgm:pt>
    <dgm:pt modelId="{981550FF-83D4-43F9-898B-71DB4E3518B7}">
      <dgm:prSet phldrT="[Texto]" custT="1"/>
      <dgm:spPr/>
      <dgm:t>
        <a:bodyPr/>
        <a:lstStyle/>
        <a:p>
          <a:pPr algn="just"/>
          <a:r>
            <a:rPr lang="es-MX" sz="1300" b="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rPr>
            <a:t>Apoyo logístico para el suministro de materiales y maquinaria</a:t>
          </a:r>
        </a:p>
      </dgm:t>
    </dgm:pt>
    <dgm:pt modelId="{5E5E7C06-ACF2-43EE-8685-0A3BC67342F3}" type="parTrans" cxnId="{BCC73A78-80DE-4902-85E2-918BC9C32394}">
      <dgm:prSet/>
      <dgm:spPr/>
      <dgm:t>
        <a:bodyPr/>
        <a:lstStyle/>
        <a:p>
          <a:pPr algn="l"/>
          <a:endParaRPr lang="es-MX"/>
        </a:p>
      </dgm:t>
    </dgm:pt>
    <dgm:pt modelId="{E801B3AD-CDA4-4905-95BA-9676DBBE46F3}" type="sibTrans" cxnId="{BCC73A78-80DE-4902-85E2-918BC9C32394}">
      <dgm:prSet/>
      <dgm:spPr/>
      <dgm:t>
        <a:bodyPr/>
        <a:lstStyle/>
        <a:p>
          <a:pPr algn="l"/>
          <a:endParaRPr lang="es-MX"/>
        </a:p>
      </dgm:t>
    </dgm:pt>
    <dgm:pt modelId="{61E14D15-2BBD-4F00-B16A-81615788E932}">
      <dgm:prSet phldrT="[Texto]" custT="1"/>
      <dgm:spPr/>
      <dgm:t>
        <a:bodyPr/>
        <a:lstStyle/>
        <a:p>
          <a:pPr algn="just"/>
          <a:r>
            <a:rPr lang="es-MX" sz="1300" dirty="0">
              <a:solidFill>
                <a:srgbClr val="235B4E"/>
              </a:solidFill>
              <a:latin typeface="Montserrat" panose="00000500000000000000" pitchFamily="2" charset="0"/>
            </a:rPr>
            <a:t>La SICT dará asesoría técnica permanente a los comités de obra</a:t>
          </a:r>
        </a:p>
      </dgm:t>
    </dgm:pt>
    <dgm:pt modelId="{0011DAB3-5E10-4F68-8AC0-7B49074CBF64}" type="parTrans" cxnId="{0CBFE33F-5546-4A45-B549-DEA8B524D93E}">
      <dgm:prSet/>
      <dgm:spPr/>
      <dgm:t>
        <a:bodyPr/>
        <a:lstStyle/>
        <a:p>
          <a:pPr algn="l"/>
          <a:endParaRPr lang="es-MX"/>
        </a:p>
      </dgm:t>
    </dgm:pt>
    <dgm:pt modelId="{741BBB11-801C-4AEA-ADDD-4A7C29FB4DDA}" type="sibTrans" cxnId="{0CBFE33F-5546-4A45-B549-DEA8B524D93E}">
      <dgm:prSet/>
      <dgm:spPr/>
      <dgm:t>
        <a:bodyPr/>
        <a:lstStyle/>
        <a:p>
          <a:pPr algn="l"/>
          <a:endParaRPr lang="es-MX"/>
        </a:p>
      </dgm:t>
    </dgm:pt>
    <dgm:pt modelId="{372FD40E-B643-48BE-8E13-1A53376FCF6E}" type="pres">
      <dgm:prSet presAssocID="{332C74BC-CD24-4240-9009-F08CCE8BD7C6}" presName="rootnode" presStyleCnt="0">
        <dgm:presLayoutVars>
          <dgm:chMax/>
          <dgm:chPref/>
          <dgm:dir/>
          <dgm:animLvl val="lvl"/>
        </dgm:presLayoutVars>
      </dgm:prSet>
      <dgm:spPr/>
    </dgm:pt>
    <dgm:pt modelId="{366D63F5-195D-438C-93F8-DE5D27DD65D0}" type="pres">
      <dgm:prSet presAssocID="{3CBA75C7-6E82-475A-A248-A837C6077885}" presName="composite" presStyleCnt="0"/>
      <dgm:spPr/>
    </dgm:pt>
    <dgm:pt modelId="{6A5707AD-2C92-40F7-803D-9548EFA6AE33}" type="pres">
      <dgm:prSet presAssocID="{3CBA75C7-6E82-475A-A248-A837C6077885}" presName="LShape" presStyleLbl="alignNode1" presStyleIdx="0" presStyleCnt="7" custLinFactNeighborX="1523" custLinFactNeighborY="49739"/>
      <dgm:spPr>
        <a:solidFill>
          <a:srgbClr val="235B4E"/>
        </a:solidFill>
        <a:ln>
          <a:noFill/>
        </a:ln>
      </dgm:spPr>
    </dgm:pt>
    <dgm:pt modelId="{970A1428-9E5D-4996-95BC-0569336FFC74}" type="pres">
      <dgm:prSet presAssocID="{3CBA75C7-6E82-475A-A248-A837C6077885}" presName="ParentText" presStyleLbl="revTx" presStyleIdx="0" presStyleCnt="4" custScaleX="90283" custScaleY="68643" custLinFactNeighborX="397" custLinFactNeighborY="25033">
        <dgm:presLayoutVars>
          <dgm:chMax val="0"/>
          <dgm:chPref val="0"/>
          <dgm:bulletEnabled val="1"/>
        </dgm:presLayoutVars>
      </dgm:prSet>
      <dgm:spPr/>
    </dgm:pt>
    <dgm:pt modelId="{C7563F6F-4721-4DCE-8B54-BE4055B79418}" type="pres">
      <dgm:prSet presAssocID="{3CBA75C7-6E82-475A-A248-A837C6077885}" presName="Triangle" presStyleLbl="alignNode1" presStyleIdx="1" presStyleCnt="7" custLinFactY="82123" custLinFactNeighborX="-4149" custLinFactNeighborY="100000"/>
      <dgm:spPr>
        <a:solidFill>
          <a:srgbClr val="235B4E"/>
        </a:solidFill>
        <a:ln>
          <a:noFill/>
        </a:ln>
      </dgm:spPr>
    </dgm:pt>
    <dgm:pt modelId="{CD09071B-7983-48ED-BCA5-219EBA8B756E}" type="pres">
      <dgm:prSet presAssocID="{CEA829FF-45F7-4BDE-A0CC-B2D3EEABEBA7}" presName="sibTrans" presStyleCnt="0"/>
      <dgm:spPr/>
    </dgm:pt>
    <dgm:pt modelId="{8F438D25-068F-407A-8FDB-E3C7F1FEBDC8}" type="pres">
      <dgm:prSet presAssocID="{CEA829FF-45F7-4BDE-A0CC-B2D3EEABEBA7}" presName="space" presStyleCnt="0"/>
      <dgm:spPr/>
    </dgm:pt>
    <dgm:pt modelId="{944B21CE-CA8D-4B25-A7A3-10A723E78149}" type="pres">
      <dgm:prSet presAssocID="{5C5EDB85-2321-4946-ABF9-51F69AC7638D}" presName="composite" presStyleCnt="0"/>
      <dgm:spPr/>
    </dgm:pt>
    <dgm:pt modelId="{F1657A5E-A63D-4C1B-8125-3C0E7D81DC9A}" type="pres">
      <dgm:prSet presAssocID="{5C5EDB85-2321-4946-ABF9-51F69AC7638D}" presName="LShape" presStyleLbl="alignNode1" presStyleIdx="2" presStyleCnt="7" custLinFactNeighborY="22050"/>
      <dgm:spPr>
        <a:solidFill>
          <a:schemeClr val="bg1">
            <a:lumMod val="75000"/>
          </a:schemeClr>
        </a:solidFill>
        <a:ln>
          <a:noFill/>
        </a:ln>
      </dgm:spPr>
    </dgm:pt>
    <dgm:pt modelId="{5F37F835-6E5D-4564-8DDA-76A87A38C8E5}" type="pres">
      <dgm:prSet presAssocID="{5C5EDB85-2321-4946-ABF9-51F69AC7638D}" presName="ParentText" presStyleLbl="revTx" presStyleIdx="1" presStyleCnt="4" custScaleX="103968" custScaleY="42182" custLinFactNeighborX="1910" custLinFactNeighborY="-8458">
        <dgm:presLayoutVars>
          <dgm:chMax val="0"/>
          <dgm:chPref val="0"/>
          <dgm:bulletEnabled val="1"/>
        </dgm:presLayoutVars>
      </dgm:prSet>
      <dgm:spPr/>
    </dgm:pt>
    <dgm:pt modelId="{D5CDBFE3-A856-42B8-8E9D-FC1B2C01443C}" type="pres">
      <dgm:prSet presAssocID="{5C5EDB85-2321-4946-ABF9-51F69AC7638D}" presName="Triangle" presStyleLbl="alignNode1" presStyleIdx="3" presStyleCnt="7" custLinFactNeighborY="77778"/>
      <dgm:spPr>
        <a:solidFill>
          <a:schemeClr val="bg1">
            <a:lumMod val="75000"/>
          </a:schemeClr>
        </a:solidFill>
        <a:ln>
          <a:noFill/>
        </a:ln>
      </dgm:spPr>
    </dgm:pt>
    <dgm:pt modelId="{131F7F95-9594-40C2-A4C0-D4BE7D689282}" type="pres">
      <dgm:prSet presAssocID="{6E65D046-1CCC-4757-B243-CD6717BA244E}" presName="sibTrans" presStyleCnt="0"/>
      <dgm:spPr/>
    </dgm:pt>
    <dgm:pt modelId="{9453F599-28E3-4F55-B343-5B4F99066750}" type="pres">
      <dgm:prSet presAssocID="{6E65D046-1CCC-4757-B243-CD6717BA244E}" presName="space" presStyleCnt="0"/>
      <dgm:spPr/>
    </dgm:pt>
    <dgm:pt modelId="{8C00A9AA-DCEE-4018-8048-A60B6853B015}" type="pres">
      <dgm:prSet presAssocID="{981550FF-83D4-43F9-898B-71DB4E3518B7}" presName="composite" presStyleCnt="0"/>
      <dgm:spPr/>
    </dgm:pt>
    <dgm:pt modelId="{74EA65DD-768B-402B-BA56-018B19560504}" type="pres">
      <dgm:prSet presAssocID="{981550FF-83D4-43F9-898B-71DB4E3518B7}" presName="LShape" presStyleLbl="alignNode1" presStyleIdx="4" presStyleCnt="7" custLinFactNeighborY="-23275"/>
      <dgm:spPr>
        <a:solidFill>
          <a:srgbClr val="235B4E"/>
        </a:solidFill>
        <a:ln>
          <a:noFill/>
        </a:ln>
      </dgm:spPr>
    </dgm:pt>
    <dgm:pt modelId="{0629E5DD-7171-4DE4-9045-5DA11B866DED}" type="pres">
      <dgm:prSet presAssocID="{981550FF-83D4-43F9-898B-71DB4E3518B7}" presName="ParentText" presStyleLbl="revTx" presStyleIdx="2" presStyleCnt="4" custScaleX="98665" custScaleY="57111" custLinFactNeighborX="1885" custLinFactNeighborY="-32733">
        <dgm:presLayoutVars>
          <dgm:chMax val="0"/>
          <dgm:chPref val="0"/>
          <dgm:bulletEnabled val="1"/>
        </dgm:presLayoutVars>
      </dgm:prSet>
      <dgm:spPr/>
    </dgm:pt>
    <dgm:pt modelId="{CFA8F481-DA7F-4E4F-834D-17D1F1539098}" type="pres">
      <dgm:prSet presAssocID="{981550FF-83D4-43F9-898B-71DB4E3518B7}" presName="Triangle" presStyleLbl="alignNode1" presStyleIdx="5" presStyleCnt="7" custLinFactNeighborY="-82099"/>
      <dgm:spPr>
        <a:solidFill>
          <a:srgbClr val="235B4E"/>
        </a:solidFill>
        <a:ln>
          <a:noFill/>
        </a:ln>
      </dgm:spPr>
    </dgm:pt>
    <dgm:pt modelId="{EEEAAA4D-DEA0-4858-B05B-85D5083F5B64}" type="pres">
      <dgm:prSet presAssocID="{E801B3AD-CDA4-4905-95BA-9676DBBE46F3}" presName="sibTrans" presStyleCnt="0"/>
      <dgm:spPr/>
    </dgm:pt>
    <dgm:pt modelId="{958BF9EF-A1C2-4215-910A-19BC19B4A4CD}" type="pres">
      <dgm:prSet presAssocID="{E801B3AD-CDA4-4905-95BA-9676DBBE46F3}" presName="space" presStyleCnt="0"/>
      <dgm:spPr/>
    </dgm:pt>
    <dgm:pt modelId="{B49BA3C4-AC5C-43BE-B528-DC2099E73828}" type="pres">
      <dgm:prSet presAssocID="{61E14D15-2BBD-4F00-B16A-81615788E932}" presName="composite" presStyleCnt="0"/>
      <dgm:spPr/>
    </dgm:pt>
    <dgm:pt modelId="{97EDEB2A-C224-4C79-ACC9-3A2BB45FF70A}" type="pres">
      <dgm:prSet presAssocID="{61E14D15-2BBD-4F00-B16A-81615788E932}" presName="LShape" presStyleLbl="alignNode1" presStyleIdx="6" presStyleCnt="7" custLinFactNeighborY="-42875"/>
      <dgm:spPr>
        <a:solidFill>
          <a:schemeClr val="bg1">
            <a:lumMod val="85000"/>
          </a:schemeClr>
        </a:solidFill>
        <a:ln>
          <a:noFill/>
        </a:ln>
      </dgm:spPr>
    </dgm:pt>
    <dgm:pt modelId="{49E2A054-82E5-4A9B-918E-427BBC2AAE14}" type="pres">
      <dgm:prSet presAssocID="{61E14D15-2BBD-4F00-B16A-81615788E932}" presName="ParentText" presStyleLbl="revTx" presStyleIdx="3" presStyleCnt="4" custScaleX="90209" custScaleY="51334" custLinFactNeighborX="-1721" custLinFactNeighborY="-52981">
        <dgm:presLayoutVars>
          <dgm:chMax val="0"/>
          <dgm:chPref val="0"/>
          <dgm:bulletEnabled val="1"/>
        </dgm:presLayoutVars>
      </dgm:prSet>
      <dgm:spPr/>
    </dgm:pt>
  </dgm:ptLst>
  <dgm:cxnLst>
    <dgm:cxn modelId="{F6189B0E-5963-454D-8F54-2ADE26F70319}" srcId="{332C74BC-CD24-4240-9009-F08CCE8BD7C6}" destId="{5C5EDB85-2321-4946-ABF9-51F69AC7638D}" srcOrd="1" destOrd="0" parTransId="{841A3187-1971-4A2E-A6EB-3C5D1EB75FBD}" sibTransId="{6E65D046-1CCC-4757-B243-CD6717BA244E}"/>
    <dgm:cxn modelId="{110A0212-89A6-4AF4-A42E-B9532C6A0601}" type="presOf" srcId="{5C5EDB85-2321-4946-ABF9-51F69AC7638D}" destId="{5F37F835-6E5D-4564-8DDA-76A87A38C8E5}" srcOrd="0" destOrd="0" presId="urn:microsoft.com/office/officeart/2009/3/layout/StepUpProcess"/>
    <dgm:cxn modelId="{FDD34E35-1A32-491D-B55E-B1BB5F968E0C}" type="presOf" srcId="{332C74BC-CD24-4240-9009-F08CCE8BD7C6}" destId="{372FD40E-B643-48BE-8E13-1A53376FCF6E}" srcOrd="0" destOrd="0" presId="urn:microsoft.com/office/officeart/2009/3/layout/StepUpProcess"/>
    <dgm:cxn modelId="{0CBFE33F-5546-4A45-B549-DEA8B524D93E}" srcId="{332C74BC-CD24-4240-9009-F08CCE8BD7C6}" destId="{61E14D15-2BBD-4F00-B16A-81615788E932}" srcOrd="3" destOrd="0" parTransId="{0011DAB3-5E10-4F68-8AC0-7B49074CBF64}" sibTransId="{741BBB11-801C-4AEA-ADDD-4A7C29FB4DDA}"/>
    <dgm:cxn modelId="{20552C40-4F6F-400D-8375-B1FFB1998584}" type="presOf" srcId="{981550FF-83D4-43F9-898B-71DB4E3518B7}" destId="{0629E5DD-7171-4DE4-9045-5DA11B866DED}" srcOrd="0" destOrd="0" presId="urn:microsoft.com/office/officeart/2009/3/layout/StepUpProcess"/>
    <dgm:cxn modelId="{599EDA76-3691-4CFF-B9AA-78452AE67858}" type="presOf" srcId="{3CBA75C7-6E82-475A-A248-A837C6077885}" destId="{970A1428-9E5D-4996-95BC-0569336FFC74}" srcOrd="0" destOrd="0" presId="urn:microsoft.com/office/officeart/2009/3/layout/StepUpProcess"/>
    <dgm:cxn modelId="{BCC73A78-80DE-4902-85E2-918BC9C32394}" srcId="{332C74BC-CD24-4240-9009-F08CCE8BD7C6}" destId="{981550FF-83D4-43F9-898B-71DB4E3518B7}" srcOrd="2" destOrd="0" parTransId="{5E5E7C06-ACF2-43EE-8685-0A3BC67342F3}" sibTransId="{E801B3AD-CDA4-4905-95BA-9676DBBE46F3}"/>
    <dgm:cxn modelId="{E2272ADC-3175-44C3-8111-868BCB8914C2}" srcId="{332C74BC-CD24-4240-9009-F08CCE8BD7C6}" destId="{3CBA75C7-6E82-475A-A248-A837C6077885}" srcOrd="0" destOrd="0" parTransId="{724807E2-7216-4562-930A-9D2D85E004FF}" sibTransId="{CEA829FF-45F7-4BDE-A0CC-B2D3EEABEBA7}"/>
    <dgm:cxn modelId="{3BC664E3-168D-4210-9001-FA09C6E6CAF8}" type="presOf" srcId="{61E14D15-2BBD-4F00-B16A-81615788E932}" destId="{49E2A054-82E5-4A9B-918E-427BBC2AAE14}" srcOrd="0" destOrd="0" presId="urn:microsoft.com/office/officeart/2009/3/layout/StepUpProcess"/>
    <dgm:cxn modelId="{6CEE36DC-F78A-4D1A-A87F-AB0F56B2ADF4}" type="presParOf" srcId="{372FD40E-B643-48BE-8E13-1A53376FCF6E}" destId="{366D63F5-195D-438C-93F8-DE5D27DD65D0}" srcOrd="0" destOrd="0" presId="urn:microsoft.com/office/officeart/2009/3/layout/StepUpProcess"/>
    <dgm:cxn modelId="{FE22809C-05CF-4290-ACF9-6669F95AA23F}" type="presParOf" srcId="{366D63F5-195D-438C-93F8-DE5D27DD65D0}" destId="{6A5707AD-2C92-40F7-803D-9548EFA6AE33}" srcOrd="0" destOrd="0" presId="urn:microsoft.com/office/officeart/2009/3/layout/StepUpProcess"/>
    <dgm:cxn modelId="{6FC38E76-ED68-4531-93F6-6682054B24A8}" type="presParOf" srcId="{366D63F5-195D-438C-93F8-DE5D27DD65D0}" destId="{970A1428-9E5D-4996-95BC-0569336FFC74}" srcOrd="1" destOrd="0" presId="urn:microsoft.com/office/officeart/2009/3/layout/StepUpProcess"/>
    <dgm:cxn modelId="{006E80CB-8D93-43F2-9CD8-09D9DF70F4CE}" type="presParOf" srcId="{366D63F5-195D-438C-93F8-DE5D27DD65D0}" destId="{C7563F6F-4721-4DCE-8B54-BE4055B79418}" srcOrd="2" destOrd="0" presId="urn:microsoft.com/office/officeart/2009/3/layout/StepUpProcess"/>
    <dgm:cxn modelId="{D32AB068-63DE-41E3-87C6-9516B5F08789}" type="presParOf" srcId="{372FD40E-B643-48BE-8E13-1A53376FCF6E}" destId="{CD09071B-7983-48ED-BCA5-219EBA8B756E}" srcOrd="1" destOrd="0" presId="urn:microsoft.com/office/officeart/2009/3/layout/StepUpProcess"/>
    <dgm:cxn modelId="{5D212229-3320-4A8F-A995-E7AD8144CA2E}" type="presParOf" srcId="{CD09071B-7983-48ED-BCA5-219EBA8B756E}" destId="{8F438D25-068F-407A-8FDB-E3C7F1FEBDC8}" srcOrd="0" destOrd="0" presId="urn:microsoft.com/office/officeart/2009/3/layout/StepUpProcess"/>
    <dgm:cxn modelId="{AAA87EC4-6A63-4391-AE1D-4B5EF6377485}" type="presParOf" srcId="{372FD40E-B643-48BE-8E13-1A53376FCF6E}" destId="{944B21CE-CA8D-4B25-A7A3-10A723E78149}" srcOrd="2" destOrd="0" presId="urn:microsoft.com/office/officeart/2009/3/layout/StepUpProcess"/>
    <dgm:cxn modelId="{435AC972-F137-4CF9-AA22-040340F52394}" type="presParOf" srcId="{944B21CE-CA8D-4B25-A7A3-10A723E78149}" destId="{F1657A5E-A63D-4C1B-8125-3C0E7D81DC9A}" srcOrd="0" destOrd="0" presId="urn:microsoft.com/office/officeart/2009/3/layout/StepUpProcess"/>
    <dgm:cxn modelId="{D71433F4-067A-4E93-AA56-4713AEE6B812}" type="presParOf" srcId="{944B21CE-CA8D-4B25-A7A3-10A723E78149}" destId="{5F37F835-6E5D-4564-8DDA-76A87A38C8E5}" srcOrd="1" destOrd="0" presId="urn:microsoft.com/office/officeart/2009/3/layout/StepUpProcess"/>
    <dgm:cxn modelId="{EA36FA2B-5965-495A-A5F4-95DF638DD379}" type="presParOf" srcId="{944B21CE-CA8D-4B25-A7A3-10A723E78149}" destId="{D5CDBFE3-A856-42B8-8E9D-FC1B2C01443C}" srcOrd="2" destOrd="0" presId="urn:microsoft.com/office/officeart/2009/3/layout/StepUpProcess"/>
    <dgm:cxn modelId="{5ADCF67C-08EA-4CB7-924D-9FEB7A3A5CDA}" type="presParOf" srcId="{372FD40E-B643-48BE-8E13-1A53376FCF6E}" destId="{131F7F95-9594-40C2-A4C0-D4BE7D689282}" srcOrd="3" destOrd="0" presId="urn:microsoft.com/office/officeart/2009/3/layout/StepUpProcess"/>
    <dgm:cxn modelId="{1BB5916A-9A95-40D2-B5C8-E768B89E3CBE}" type="presParOf" srcId="{131F7F95-9594-40C2-A4C0-D4BE7D689282}" destId="{9453F599-28E3-4F55-B343-5B4F99066750}" srcOrd="0" destOrd="0" presId="urn:microsoft.com/office/officeart/2009/3/layout/StepUpProcess"/>
    <dgm:cxn modelId="{3671172B-B86A-4D12-812E-0111304CB41A}" type="presParOf" srcId="{372FD40E-B643-48BE-8E13-1A53376FCF6E}" destId="{8C00A9AA-DCEE-4018-8048-A60B6853B015}" srcOrd="4" destOrd="0" presId="urn:microsoft.com/office/officeart/2009/3/layout/StepUpProcess"/>
    <dgm:cxn modelId="{8FA53435-F270-48FF-BCC3-609EAE91779D}" type="presParOf" srcId="{8C00A9AA-DCEE-4018-8048-A60B6853B015}" destId="{74EA65DD-768B-402B-BA56-018B19560504}" srcOrd="0" destOrd="0" presId="urn:microsoft.com/office/officeart/2009/3/layout/StepUpProcess"/>
    <dgm:cxn modelId="{594EC888-CCC9-4977-9932-C802CB2DEEFE}" type="presParOf" srcId="{8C00A9AA-DCEE-4018-8048-A60B6853B015}" destId="{0629E5DD-7171-4DE4-9045-5DA11B866DED}" srcOrd="1" destOrd="0" presId="urn:microsoft.com/office/officeart/2009/3/layout/StepUpProcess"/>
    <dgm:cxn modelId="{03EE06E1-AB7F-42EF-AF85-6D5C38D1E5B1}" type="presParOf" srcId="{8C00A9AA-DCEE-4018-8048-A60B6853B015}" destId="{CFA8F481-DA7F-4E4F-834D-17D1F1539098}" srcOrd="2" destOrd="0" presId="urn:microsoft.com/office/officeart/2009/3/layout/StepUpProcess"/>
    <dgm:cxn modelId="{5ABFE2DE-B89D-48B5-AA29-5F7304803355}" type="presParOf" srcId="{372FD40E-B643-48BE-8E13-1A53376FCF6E}" destId="{EEEAAA4D-DEA0-4858-B05B-85D5083F5B64}" srcOrd="5" destOrd="0" presId="urn:microsoft.com/office/officeart/2009/3/layout/StepUpProcess"/>
    <dgm:cxn modelId="{745544BB-6147-4933-BAAE-6C45972E154D}" type="presParOf" srcId="{EEEAAA4D-DEA0-4858-B05B-85D5083F5B64}" destId="{958BF9EF-A1C2-4215-910A-19BC19B4A4CD}" srcOrd="0" destOrd="0" presId="urn:microsoft.com/office/officeart/2009/3/layout/StepUpProcess"/>
    <dgm:cxn modelId="{55AE1FA1-AB93-443D-BA57-DEA9FD2D6EA0}" type="presParOf" srcId="{372FD40E-B643-48BE-8E13-1A53376FCF6E}" destId="{B49BA3C4-AC5C-43BE-B528-DC2099E73828}" srcOrd="6" destOrd="0" presId="urn:microsoft.com/office/officeart/2009/3/layout/StepUpProcess"/>
    <dgm:cxn modelId="{E2C156F1-B354-4049-B7FF-93656DC08CA3}" type="presParOf" srcId="{B49BA3C4-AC5C-43BE-B528-DC2099E73828}" destId="{97EDEB2A-C224-4C79-ACC9-3A2BB45FF70A}" srcOrd="0" destOrd="0" presId="urn:microsoft.com/office/officeart/2009/3/layout/StepUpProcess"/>
    <dgm:cxn modelId="{FEBE7E2B-24CD-49E3-BA68-3527689458EF}" type="presParOf" srcId="{B49BA3C4-AC5C-43BE-B528-DC2099E73828}" destId="{49E2A054-82E5-4A9B-918E-427BBC2AAE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07AD-2C92-40F7-803D-9548EFA6AE33}">
      <dsp:nvSpPr>
        <dsp:cNvPr id="0" name=""/>
        <dsp:cNvSpPr/>
      </dsp:nvSpPr>
      <dsp:spPr>
        <a:xfrm rot="5400000">
          <a:off x="532350" y="2662738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rgbClr val="691B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A1428-9E5D-4996-95BC-0569336FFC74}">
      <dsp:nvSpPr>
        <dsp:cNvPr id="0" name=""/>
        <dsp:cNvSpPr/>
      </dsp:nvSpPr>
      <dsp:spPr>
        <a:xfrm>
          <a:off x="400473" y="3497129"/>
          <a:ext cx="1841897" cy="804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Simplificación de </a:t>
          </a:r>
          <a:r>
            <a:rPr lang="es-MX" sz="1600" kern="1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los procesos administrativos</a:t>
          </a:r>
          <a:endParaRPr lang="es-MX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0473" y="3497129"/>
        <a:ext cx="1841897" cy="804713"/>
      </dsp:txXfrm>
    </dsp:sp>
    <dsp:sp modelId="{C7563F6F-4721-4DCE-8B54-BE4055B79418}">
      <dsp:nvSpPr>
        <dsp:cNvPr id="0" name=""/>
        <dsp:cNvSpPr/>
      </dsp:nvSpPr>
      <dsp:spPr>
        <a:xfrm>
          <a:off x="2033681" y="2509349"/>
          <a:ext cx="419344" cy="419344"/>
        </a:xfrm>
        <a:prstGeom prst="triangle">
          <a:avLst>
            <a:gd name="adj" fmla="val 100000"/>
          </a:avLst>
        </a:prstGeom>
        <a:solidFill>
          <a:srgbClr val="691B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7A5E-A63D-4C1B-8125-3C0E7D81DC9A}">
      <dsp:nvSpPr>
        <dsp:cNvPr id="0" name=""/>
        <dsp:cNvSpPr/>
      </dsp:nvSpPr>
      <dsp:spPr>
        <a:xfrm rot="5400000">
          <a:off x="3215665" y="2037780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7F835-6E5D-4564-8DDA-76A87A38C8E5}">
      <dsp:nvSpPr>
        <dsp:cNvPr id="0" name=""/>
        <dsp:cNvSpPr/>
      </dsp:nvSpPr>
      <dsp:spPr>
        <a:xfrm>
          <a:off x="3000409" y="2861463"/>
          <a:ext cx="2400218" cy="103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Asesoría y apoyo para la </a:t>
          </a:r>
          <a:r>
            <a:rPr lang="es-MX" sz="1600" kern="120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comprobación de </a:t>
          </a:r>
          <a:r>
            <a:rPr lang="es-MX" sz="1600" kern="12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gastos </a:t>
          </a:r>
          <a:endParaRPr lang="es-MX" sz="1600" b="0" kern="1200" dirty="0">
            <a:solidFill>
              <a:srgbClr val="691B33"/>
            </a:solidFill>
          </a:endParaRPr>
        </a:p>
      </dsp:txBody>
      <dsp:txXfrm>
        <a:off x="3000409" y="2861463"/>
        <a:ext cx="2400218" cy="1032260"/>
      </dsp:txXfrm>
    </dsp:sp>
    <dsp:sp modelId="{D5CDBFE3-A856-42B8-8E9D-FC1B2C01443C}">
      <dsp:nvSpPr>
        <dsp:cNvPr id="0" name=""/>
        <dsp:cNvSpPr/>
      </dsp:nvSpPr>
      <dsp:spPr>
        <a:xfrm>
          <a:off x="4771888" y="1856474"/>
          <a:ext cx="419344" cy="419344"/>
        </a:xfrm>
        <a:prstGeom prst="triangle">
          <a:avLst>
            <a:gd name="adj" fmla="val 10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659C1-FE4A-4346-85CF-642F97DC3F69}">
      <dsp:nvSpPr>
        <dsp:cNvPr id="0" name=""/>
        <dsp:cNvSpPr/>
      </dsp:nvSpPr>
      <dsp:spPr>
        <a:xfrm rot="5400000">
          <a:off x="5936473" y="1466743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rgbClr val="691B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7C0A-BA10-407D-9816-C1B8623AC290}">
      <dsp:nvSpPr>
        <dsp:cNvPr id="0" name=""/>
        <dsp:cNvSpPr/>
      </dsp:nvSpPr>
      <dsp:spPr>
        <a:xfrm>
          <a:off x="5778280" y="2275435"/>
          <a:ext cx="2101710" cy="109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Atención </a:t>
          </a:r>
          <a:r>
            <a:rPr lang="es-MX" sz="1500" kern="120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oportuna de </a:t>
          </a:r>
          <a:r>
            <a:rPr lang="es-MX" sz="1500" kern="1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las problemáticas sociales</a:t>
          </a:r>
          <a:r>
            <a:rPr lang="es-MX" sz="1500" kern="1200" dirty="0">
              <a:latin typeface="Montserrat" panose="00000500000000000000" pitchFamily="2" charset="0"/>
            </a:rPr>
            <a:t> </a:t>
          </a:r>
          <a:endParaRPr lang="es-MX" sz="1500" kern="1200" dirty="0">
            <a:solidFill>
              <a:schemeClr val="bg2">
                <a:lumMod val="25000"/>
              </a:schemeClr>
            </a:solidFill>
            <a:latin typeface="Montserrat" panose="00000500000000000000" pitchFamily="2" charset="0"/>
          </a:endParaRPr>
        </a:p>
      </dsp:txBody>
      <dsp:txXfrm>
        <a:off x="5778280" y="2275435"/>
        <a:ext cx="2101710" cy="1091270"/>
      </dsp:txXfrm>
    </dsp:sp>
    <dsp:sp modelId="{42AF7F56-36B4-4265-95EF-CF529EBE7A6D}">
      <dsp:nvSpPr>
        <dsp:cNvPr id="0" name=""/>
        <dsp:cNvSpPr/>
      </dsp:nvSpPr>
      <dsp:spPr>
        <a:xfrm>
          <a:off x="7492696" y="1285502"/>
          <a:ext cx="419344" cy="419344"/>
        </a:xfrm>
        <a:prstGeom prst="triangle">
          <a:avLst>
            <a:gd name="adj" fmla="val 100000"/>
          </a:avLst>
        </a:prstGeom>
        <a:solidFill>
          <a:srgbClr val="691B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A65DD-768B-402B-BA56-018B19560504}">
      <dsp:nvSpPr>
        <dsp:cNvPr id="0" name=""/>
        <dsp:cNvSpPr/>
      </dsp:nvSpPr>
      <dsp:spPr>
        <a:xfrm rot="5400000">
          <a:off x="8657281" y="827398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9E5DD-7171-4DE4-9045-5DA11B866DED}">
      <dsp:nvSpPr>
        <dsp:cNvPr id="0" name=""/>
        <dsp:cNvSpPr/>
      </dsp:nvSpPr>
      <dsp:spPr>
        <a:xfrm>
          <a:off x="8493599" y="1601146"/>
          <a:ext cx="1701522" cy="119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Programar las ministraciones conforme a los </a:t>
          </a:r>
          <a:r>
            <a:rPr lang="es-MX" sz="1500" kern="120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requerimientos de </a:t>
          </a:r>
          <a:r>
            <a:rPr lang="es-MX" sz="1500" kern="1200" dirty="0">
              <a:solidFill>
                <a:srgbClr val="691B3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obra</a:t>
          </a:r>
          <a:endParaRPr lang="es-MX" sz="1500" b="0" kern="1200" dirty="0">
            <a:solidFill>
              <a:srgbClr val="691B33"/>
            </a:solidFill>
            <a:latin typeface="Montserrat" panose="00000500000000000000" pitchFamily="2" charset="0"/>
          </a:endParaRPr>
        </a:p>
      </dsp:txBody>
      <dsp:txXfrm>
        <a:off x="8493599" y="1601146"/>
        <a:ext cx="1701522" cy="119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07AD-2C92-40F7-803D-9548EFA6AE33}">
      <dsp:nvSpPr>
        <dsp:cNvPr id="0" name=""/>
        <dsp:cNvSpPr/>
      </dsp:nvSpPr>
      <dsp:spPr>
        <a:xfrm rot="5400000">
          <a:off x="532350" y="2482313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rgbClr val="235B4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A1428-9E5D-4996-95BC-0569336FFC74}">
      <dsp:nvSpPr>
        <dsp:cNvPr id="0" name=""/>
        <dsp:cNvSpPr/>
      </dsp:nvSpPr>
      <dsp:spPr>
        <a:xfrm>
          <a:off x="364702" y="3275120"/>
          <a:ext cx="2006564" cy="133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rPr>
            <a:t>Establecer nuevos frentes de trabajo  a través del incremento de las cuadrillas</a:t>
          </a:r>
          <a:endParaRPr lang="es-MX" sz="13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64702" y="3275120"/>
        <a:ext cx="2006564" cy="1337286"/>
      </dsp:txXfrm>
    </dsp:sp>
    <dsp:sp modelId="{C7563F6F-4721-4DCE-8B54-BE4055B79418}">
      <dsp:nvSpPr>
        <dsp:cNvPr id="0" name=""/>
        <dsp:cNvSpPr/>
      </dsp:nvSpPr>
      <dsp:spPr>
        <a:xfrm>
          <a:off x="2033681" y="2328923"/>
          <a:ext cx="419344" cy="419344"/>
        </a:xfrm>
        <a:prstGeom prst="triangle">
          <a:avLst>
            <a:gd name="adj" fmla="val 100000"/>
          </a:avLst>
        </a:prstGeom>
        <a:solidFill>
          <a:srgbClr val="235B4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7A5E-A63D-4C1B-8125-3C0E7D81DC9A}">
      <dsp:nvSpPr>
        <dsp:cNvPr id="0" name=""/>
        <dsp:cNvSpPr/>
      </dsp:nvSpPr>
      <dsp:spPr>
        <a:xfrm rot="5400000">
          <a:off x="3215665" y="1962595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7F835-6E5D-4564-8DDA-76A87A38C8E5}">
      <dsp:nvSpPr>
        <dsp:cNvPr id="0" name=""/>
        <dsp:cNvSpPr/>
      </dsp:nvSpPr>
      <dsp:spPr>
        <a:xfrm>
          <a:off x="2967060" y="2770341"/>
          <a:ext cx="2310717" cy="82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235B4E"/>
              </a:solidFill>
              <a:latin typeface="Montserrat" panose="00000500000000000000" pitchFamily="2" charset="0"/>
            </a:rPr>
            <a:t>Incrementar la supervisión en sitio 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235B4E"/>
              </a:solidFill>
              <a:latin typeface="Montserrat" panose="00000500000000000000" pitchFamily="2" charset="0"/>
            </a:rPr>
            <a:t>(2 visitas al mes por camino</a:t>
          </a:r>
          <a:r>
            <a:rPr lang="es-MX" sz="1200" kern="1200" dirty="0">
              <a:latin typeface="Montserrat" panose="00000500000000000000" pitchFamily="2" charset="0"/>
            </a:rPr>
            <a:t>) </a:t>
          </a:r>
          <a:endParaRPr lang="es-MX" sz="1200" b="0" kern="1200" dirty="0">
            <a:solidFill>
              <a:srgbClr val="235B4E"/>
            </a:solidFill>
          </a:endParaRPr>
        </a:p>
      </dsp:txBody>
      <dsp:txXfrm>
        <a:off x="2967060" y="2770341"/>
        <a:ext cx="2310717" cy="821779"/>
      </dsp:txXfrm>
    </dsp:sp>
    <dsp:sp modelId="{D5CDBFE3-A856-42B8-8E9D-FC1B2C01443C}">
      <dsp:nvSpPr>
        <dsp:cNvPr id="0" name=""/>
        <dsp:cNvSpPr/>
      </dsp:nvSpPr>
      <dsp:spPr>
        <a:xfrm>
          <a:off x="4771888" y="1781290"/>
          <a:ext cx="419344" cy="419344"/>
        </a:xfrm>
        <a:prstGeom prst="triangle">
          <a:avLst>
            <a:gd name="adj" fmla="val 10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A65DD-768B-402B-BA56-018B19560504}">
      <dsp:nvSpPr>
        <dsp:cNvPr id="0" name=""/>
        <dsp:cNvSpPr/>
      </dsp:nvSpPr>
      <dsp:spPr>
        <a:xfrm rot="5400000">
          <a:off x="5936473" y="1036536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rgbClr val="235B4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9E5DD-7171-4DE4-9045-5DA11B866DED}">
      <dsp:nvSpPr>
        <dsp:cNvPr id="0" name=""/>
        <dsp:cNvSpPr/>
      </dsp:nvSpPr>
      <dsp:spPr>
        <a:xfrm>
          <a:off x="5746243" y="1896510"/>
          <a:ext cx="2192856" cy="111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0" kern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rPr>
            <a:t>Apoyo logístico para el suministro de materiales y maquinaria</a:t>
          </a:r>
        </a:p>
      </dsp:txBody>
      <dsp:txXfrm>
        <a:off x="5746243" y="1896510"/>
        <a:ext cx="2192856" cy="1112622"/>
      </dsp:txXfrm>
    </dsp:sp>
    <dsp:sp modelId="{CFA8F481-DA7F-4E4F-834D-17D1F1539098}">
      <dsp:nvSpPr>
        <dsp:cNvPr id="0" name=""/>
        <dsp:cNvSpPr/>
      </dsp:nvSpPr>
      <dsp:spPr>
        <a:xfrm>
          <a:off x="7492696" y="855364"/>
          <a:ext cx="419344" cy="419344"/>
        </a:xfrm>
        <a:prstGeom prst="triangle">
          <a:avLst>
            <a:gd name="adj" fmla="val 100000"/>
          </a:avLst>
        </a:prstGeom>
        <a:solidFill>
          <a:srgbClr val="235B4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DEB2A-C224-4C79-ACC9-3A2BB45FF70A}">
      <dsp:nvSpPr>
        <dsp:cNvPr id="0" name=""/>
        <dsp:cNvSpPr/>
      </dsp:nvSpPr>
      <dsp:spPr>
        <a:xfrm rot="5400000">
          <a:off x="8657281" y="547343"/>
          <a:ext cx="1479467" cy="246180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2A054-82E5-4A9B-918E-427BBC2AAE14}">
      <dsp:nvSpPr>
        <dsp:cNvPr id="0" name=""/>
        <dsp:cNvSpPr/>
      </dsp:nvSpPr>
      <dsp:spPr>
        <a:xfrm>
          <a:off x="8480875" y="1359100"/>
          <a:ext cx="2004919" cy="100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235B4E"/>
              </a:solidFill>
              <a:latin typeface="Montserrat" panose="00000500000000000000" pitchFamily="2" charset="0"/>
            </a:rPr>
            <a:t>La SICT dará asesoría técnica permanente a los comités de obra</a:t>
          </a:r>
        </a:p>
      </dsp:txBody>
      <dsp:txXfrm>
        <a:off x="8480875" y="1359100"/>
        <a:ext cx="2004919" cy="100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0.81415</cdr:x>
      <cdr:y>0.17401</cdr:y>
    </cdr:from>
    <cdr:to>
      <cdr:x>0.96951</cdr:x>
      <cdr:y>0.27064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8F42D5-FFBD-A435-9AD1-8971CE0DAA0A}"/>
            </a:ext>
          </a:extLst>
        </cdr:cNvPr>
        <cdr:cNvSpPr txBox="1"/>
      </cdr:nvSpPr>
      <cdr:spPr>
        <a:xfrm xmlns:a="http://schemas.openxmlformats.org/drawingml/2006/main">
          <a:off x="4154005" y="538162"/>
          <a:ext cx="792726" cy="298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b="1" dirty="0">
              <a:latin typeface="Montserrat" panose="00000500000000000000" pitchFamily="2" charset="0"/>
            </a:rPr>
            <a:t>100%</a:t>
          </a:r>
        </a:p>
      </cdr:txBody>
    </cdr:sp>
  </cdr:relSizeAnchor>
  <cdr:relSizeAnchor xmlns:cdr="http://schemas.openxmlformats.org/drawingml/2006/chartDrawing">
    <cdr:from>
      <cdr:x>0.81839</cdr:x>
      <cdr:y>0.57844</cdr:y>
    </cdr:from>
    <cdr:to>
      <cdr:x>0.97375</cdr:x>
      <cdr:y>0.67506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7CB28B05-81F4-F716-B768-5655DCA432A5}"/>
            </a:ext>
          </a:extLst>
        </cdr:cNvPr>
        <cdr:cNvSpPr txBox="1"/>
      </cdr:nvSpPr>
      <cdr:spPr>
        <a:xfrm xmlns:a="http://schemas.openxmlformats.org/drawingml/2006/main">
          <a:off x="4175637" y="1788892"/>
          <a:ext cx="792727" cy="29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 dirty="0">
              <a:latin typeface="Montserrat" panose="00000500000000000000" pitchFamily="2" charset="0"/>
            </a:rPr>
            <a:t>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3C2A-92BB-40D7-BC57-20B83D0AC2D3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33281-2745-483B-9748-9CD57EDB7EC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183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4EAA3-77B0-513C-831E-257DC1FC1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E44115-1111-AF94-D96C-A48C3C3DB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EF5D1-3351-8406-085D-06F95C8C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C1470-40B5-59CC-6937-C8A555B7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D6F8B-F169-329A-0EB7-ACE9C391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00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16D5-0252-E575-5032-A605E1C1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EAA58A-4903-62BA-0297-27EE59C0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C293B-79FF-E208-7261-A4BC45FF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B06761-FAB1-3C2E-AC28-AC97508F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CDB95-F35F-BFC4-33A4-9A61E13D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595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89F10B-7D49-1438-2694-CAE097344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590DB7-473C-FB07-621B-83452BB55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5592A0-1C61-CC7B-5C72-3DE8D3AB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DE136F-5DDB-0D40-CE85-AB50A37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3F27C-C75D-BB79-36C3-A5A0C3C0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24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19390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FE3F-40A0-6641-85D2-47EB22B4835C}" type="datetime1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94811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3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A17CB-883D-1569-9D1E-6DD28BF5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DB5F9-E5EA-5F58-34BD-35495336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D86DA4-4D9E-6B81-B828-3ABF69BF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8DF64-77A8-21E5-4A7C-44B1957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55170-ED14-88A5-5979-BEA91BF8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894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F35EB-995E-B6E0-2E27-C99895C2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CDCE7-CF6A-C0AA-393C-5015A323E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9363D-C8C6-729F-9960-94B058CF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7C0BE-E447-7D23-B7FA-0A175E45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A309ED-049D-9FB4-036B-99A6AE8A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197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B44C9-B126-B3D6-C82F-5AA5F105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644C7-DDFE-D3F5-7BC4-DBD695A61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C122C3-8AC7-75C1-E8BB-39FBCCBC0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91FC2-E992-E363-1717-CA281ACB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8E6A1-5E6F-9BEA-8934-CFC24DB4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9D35FE-E2C1-26CC-74F5-26AC35A3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461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1127F-7D27-1891-AD27-C272DB20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4694D9-7757-F5C1-7370-DA29A7A8D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E4D6C-0754-C11A-D84D-75D61C50E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31BCF6-B760-40DD-57F4-2E396DD80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7AC16C-70EF-4D44-12F3-D75D9DCF5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94BE5B-E54D-DF73-B9EC-74AB4FE4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06060B-E993-F00C-5CA4-835442B8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68690A-1FF6-05AD-1321-FBC6EF0B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199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DB460-16B8-10F8-2883-B6849332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FA4833-4584-08BF-1FBE-F0052A65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38E53B-9669-B5D7-6413-B2A0B265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F22FA1-5D03-1952-F53D-ED6FCD4E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100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6E3090-8F1E-13FB-7DAE-BDA98F25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12D5D3-004D-F51B-2D12-69E76DAE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35A951-0FED-45BF-0CB0-392A4199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49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15091-D945-9D59-F290-E94AB53D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A7250-D22A-ACA2-7504-051D043D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53CE31-465B-0705-57A1-3AD66A4D2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4FBB4A-ACF5-713A-221D-3190DC00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B20518-77B3-9A06-FBAD-FDCE86C6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FF37DE-F2C2-C8B6-5B7A-1F15D969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445FC-05A5-C970-3D37-F8A244BF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92D584-BBB8-2BED-B721-44D84B3F8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19C71E-FBA3-4762-F4CD-B1B6FA7D5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AA06BC-F78E-2B5C-923F-FF7A1741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00A082-BE17-630F-CF87-412C0452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9F4792-B7A0-4E3C-9EE7-00DD2B69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666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37422A-ABB6-D397-F2E4-03CB5102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33405-05EB-3247-9F65-F81D41D4F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FF02B2-A737-0CD8-2E54-4F402D84E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AA90-912A-4120-8F5A-D49A493F3CFA}" type="datetimeFigureOut">
              <a:rPr lang="es-MX" smtClean="0"/>
              <a:t>23/06/2022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DEC95-AA9F-06D9-2620-E8D28BD6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FE64D9-3566-7806-D025-16151374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36BC-F11B-410B-A09D-D609AFA43B6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626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4C863F-6802-494F-9A88-63E6050D0E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14" y="5464884"/>
            <a:ext cx="5011804" cy="12529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FF238B-ACD0-743E-4039-CBE673E5319A}"/>
              </a:ext>
            </a:extLst>
          </p:cNvPr>
          <p:cNvSpPr txBox="1"/>
          <p:nvPr/>
        </p:nvSpPr>
        <p:spPr>
          <a:xfrm>
            <a:off x="8539091" y="4670474"/>
            <a:ext cx="3151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Montserrat" panose="00000500000000000000" pitchFamily="2" charset="0"/>
              </a:rPr>
              <a:t>24 Junio de 2022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A90BCF9-6335-CAC1-16D7-8B39145DD30C}"/>
              </a:ext>
            </a:extLst>
          </p:cNvPr>
          <p:cNvSpPr txBox="1"/>
          <p:nvPr/>
        </p:nvSpPr>
        <p:spPr>
          <a:xfrm>
            <a:off x="1927377" y="1859346"/>
            <a:ext cx="8574232" cy="129293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316" marR="3081" indent="385" algn="ctr">
              <a:lnSpc>
                <a:spcPct val="100699"/>
              </a:lnSpc>
              <a:spcBef>
                <a:spcPts val="58"/>
              </a:spcBef>
            </a:pPr>
            <a:r>
              <a:rPr lang="es-MX" sz="2800" dirty="0">
                <a:solidFill>
                  <a:srgbClr val="DEC9A2"/>
                </a:solidFill>
                <a:latin typeface="Montserrat SemiBold" pitchFamily="2"/>
                <a:ea typeface="+mj-ea"/>
                <a:cs typeface="+mj-cs"/>
              </a:rPr>
              <a:t>PROGRAMA DE PAVIMENTACIÓN DE CABECERAS MUNICIPALES EN LA MONTAÑA DE GUERRERO</a:t>
            </a:r>
          </a:p>
        </p:txBody>
      </p:sp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8" name="Flecha: hacia abajo 7">
            <a:hlinkClick r:id="rId3" action="ppaction://hlinksldjump"/>
            <a:extLst>
              <a:ext uri="{FF2B5EF4-FFF2-40B4-BE49-F238E27FC236}">
                <a16:creationId xmlns:a16="http://schemas.microsoft.com/office/drawing/2014/main" id="{7CD2C07D-559C-619B-8163-EB9C2000731F}"/>
              </a:ext>
            </a:extLst>
          </p:cNvPr>
          <p:cNvSpPr/>
          <p:nvPr/>
        </p:nvSpPr>
        <p:spPr>
          <a:xfrm>
            <a:off x="5769736" y="5824475"/>
            <a:ext cx="652528" cy="74510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716A1351-E61A-F970-0FDF-821AA9C8C775}"/>
              </a:ext>
            </a:extLst>
          </p:cNvPr>
          <p:cNvSpPr/>
          <p:nvPr/>
        </p:nvSpPr>
        <p:spPr>
          <a:xfrm>
            <a:off x="215240" y="303560"/>
            <a:ext cx="7536688" cy="745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Caminos Iniciados (Convenio 2022)</a:t>
            </a:r>
          </a:p>
          <a:p>
            <a:pPr marL="12600">
              <a:lnSpc>
                <a:spcPct val="90000"/>
              </a:lnSpc>
              <a:spcBef>
                <a:spcPts val="96"/>
              </a:spcBef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Mayores a </a:t>
            </a: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5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km y menores a 10 km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CDE9EE4-E9BB-C628-5C05-24101D2CF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18277"/>
              </p:ext>
            </p:extLst>
          </p:nvPr>
        </p:nvGraphicFramePr>
        <p:xfrm>
          <a:off x="802105" y="1324295"/>
          <a:ext cx="10587791" cy="4243023"/>
        </p:xfrm>
        <a:graphic>
          <a:graphicData uri="http://schemas.openxmlformats.org/drawingml/2006/table">
            <a:tbl>
              <a:tblPr/>
              <a:tblGrid>
                <a:gridCol w="670680">
                  <a:extLst>
                    <a:ext uri="{9D8B030D-6E8A-4147-A177-3AD203B41FA5}">
                      <a16:colId xmlns:a16="http://schemas.microsoft.com/office/drawing/2014/main" val="3182868349"/>
                    </a:ext>
                  </a:extLst>
                </a:gridCol>
                <a:gridCol w="1174881">
                  <a:extLst>
                    <a:ext uri="{9D8B030D-6E8A-4147-A177-3AD203B41FA5}">
                      <a16:colId xmlns:a16="http://schemas.microsoft.com/office/drawing/2014/main" val="604829196"/>
                    </a:ext>
                  </a:extLst>
                </a:gridCol>
                <a:gridCol w="2866030">
                  <a:extLst>
                    <a:ext uri="{9D8B030D-6E8A-4147-A177-3AD203B41FA5}">
                      <a16:colId xmlns:a16="http://schemas.microsoft.com/office/drawing/2014/main" val="3630796773"/>
                    </a:ext>
                  </a:extLst>
                </a:gridCol>
                <a:gridCol w="641444">
                  <a:extLst>
                    <a:ext uri="{9D8B030D-6E8A-4147-A177-3AD203B41FA5}">
                      <a16:colId xmlns:a16="http://schemas.microsoft.com/office/drawing/2014/main" val="3393407496"/>
                    </a:ext>
                  </a:extLst>
                </a:gridCol>
                <a:gridCol w="545911">
                  <a:extLst>
                    <a:ext uri="{9D8B030D-6E8A-4147-A177-3AD203B41FA5}">
                      <a16:colId xmlns:a16="http://schemas.microsoft.com/office/drawing/2014/main" val="2497030518"/>
                    </a:ext>
                  </a:extLst>
                </a:gridCol>
                <a:gridCol w="764274">
                  <a:extLst>
                    <a:ext uri="{9D8B030D-6E8A-4147-A177-3AD203B41FA5}">
                      <a16:colId xmlns:a16="http://schemas.microsoft.com/office/drawing/2014/main" val="2280602707"/>
                    </a:ext>
                  </a:extLst>
                </a:gridCol>
                <a:gridCol w="477672">
                  <a:extLst>
                    <a:ext uri="{9D8B030D-6E8A-4147-A177-3AD203B41FA5}">
                      <a16:colId xmlns:a16="http://schemas.microsoft.com/office/drawing/2014/main" val="535285324"/>
                    </a:ext>
                  </a:extLst>
                </a:gridCol>
                <a:gridCol w="1548131">
                  <a:extLst>
                    <a:ext uri="{9D8B030D-6E8A-4147-A177-3AD203B41FA5}">
                      <a16:colId xmlns:a16="http://schemas.microsoft.com/office/drawing/2014/main" val="1696005710"/>
                    </a:ext>
                  </a:extLst>
                </a:gridCol>
                <a:gridCol w="545486">
                  <a:extLst>
                    <a:ext uri="{9D8B030D-6E8A-4147-A177-3AD203B41FA5}">
                      <a16:colId xmlns:a16="http://schemas.microsoft.com/office/drawing/2014/main" val="1484991602"/>
                    </a:ext>
                  </a:extLst>
                </a:gridCol>
                <a:gridCol w="554428">
                  <a:extLst>
                    <a:ext uri="{9D8B030D-6E8A-4147-A177-3AD203B41FA5}">
                      <a16:colId xmlns:a16="http://schemas.microsoft.com/office/drawing/2014/main" val="1492340268"/>
                    </a:ext>
                  </a:extLst>
                </a:gridCol>
                <a:gridCol w="798854">
                  <a:extLst>
                    <a:ext uri="{9D8B030D-6E8A-4147-A177-3AD203B41FA5}">
                      <a16:colId xmlns:a16="http://schemas.microsoft.com/office/drawing/2014/main" val="3256978074"/>
                    </a:ext>
                  </a:extLst>
                </a:gridCol>
              </a:tblGrid>
              <a:tr h="310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 Camino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Camino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Longitud (Km)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Ancho (m)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Inversión (mdp)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 (Km)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Tramo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Avance físico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Recurso ministrado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44112"/>
                  </a:ext>
                </a:extLst>
              </a:tr>
              <a:tr h="1590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Km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52241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Luis Acatlán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Loma de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Chiepetlan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-pie de Tierra Blanca-llano de Maguey-el  Manguito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26.95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5+500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8.08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13208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Metlatónoc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Huexoapa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Atzompa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33.81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km 0+000 - km 6+900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10.14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807307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Xalpatlahuac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Tlapa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–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Marquelia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) –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Tlaxco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25.97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5+300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7.79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80086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Alcozauca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Guerrero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Ahuejutla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-san Jose Lagunas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7.49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0.51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485244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Tlalixtaquilla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Maldonado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Crucero de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Ahuacatitlan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36.02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7+350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0.57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10.8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15499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Metlatónoc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Tres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Marias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San Miguel del Progreso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3+000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0.55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13.22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18259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Alcozauca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Guerrero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Ixcuinatoyac-zoyatlan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83985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Xochistlahuaca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Tierra Colorada – Lindavista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582898"/>
                  </a:ext>
                </a:extLst>
              </a:tr>
              <a:tr h="6148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Tlapa de Comonfort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(Tlapa-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cochoapa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El Grande)-linda Vista-san Juan de Las Flores-  San Pedro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Acatlan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-agua Dulce-  Loma de Santa Cruz-santa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Maria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 Tonaya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6.08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23.52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4+800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0.62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97745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Xochistlahuaca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Carr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. La Soledad-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guadalupe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Mano de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Leon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5.89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4.94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031059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Cualác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Huamixtitlan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Cualac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) –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Cuauteconcingo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26.46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5+400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0.73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7.93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08744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Alcozauca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Guerrero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Crucero de Xochapa-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melchor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Ocampo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14.7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3+000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0.04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730379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Acatepec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Buena Vista-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xilotlancingo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5+00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9.15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18587"/>
                  </a:ext>
                </a:extLst>
              </a:tr>
              <a:tr h="17421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Totales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91.00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291.31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59.45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3.31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49.02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87.36</a:t>
                      </a:r>
                    </a:p>
                  </a:txBody>
                  <a:tcPr marL="7122" marR="7122" marT="71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3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5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8" name="Flecha: hacia abajo 7">
            <a:hlinkClick r:id="rId3" action="ppaction://hlinksldjump"/>
            <a:extLst>
              <a:ext uri="{FF2B5EF4-FFF2-40B4-BE49-F238E27FC236}">
                <a16:creationId xmlns:a16="http://schemas.microsoft.com/office/drawing/2014/main" id="{7CD2C07D-559C-619B-8163-EB9C2000731F}"/>
              </a:ext>
            </a:extLst>
          </p:cNvPr>
          <p:cNvSpPr/>
          <p:nvPr/>
        </p:nvSpPr>
        <p:spPr>
          <a:xfrm>
            <a:off x="5769736" y="5824475"/>
            <a:ext cx="652528" cy="74510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0FBFD402-B5CD-E96A-3518-278FE0809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33314"/>
              </p:ext>
            </p:extLst>
          </p:nvPr>
        </p:nvGraphicFramePr>
        <p:xfrm>
          <a:off x="802795" y="1390160"/>
          <a:ext cx="10586409" cy="4214741"/>
        </p:xfrm>
        <a:graphic>
          <a:graphicData uri="http://schemas.openxmlformats.org/drawingml/2006/table">
            <a:tbl>
              <a:tblPr/>
              <a:tblGrid>
                <a:gridCol w="670591">
                  <a:extLst>
                    <a:ext uri="{9D8B030D-6E8A-4147-A177-3AD203B41FA5}">
                      <a16:colId xmlns:a16="http://schemas.microsoft.com/office/drawing/2014/main" val="3602002496"/>
                    </a:ext>
                  </a:extLst>
                </a:gridCol>
                <a:gridCol w="1362926">
                  <a:extLst>
                    <a:ext uri="{9D8B030D-6E8A-4147-A177-3AD203B41FA5}">
                      <a16:colId xmlns:a16="http://schemas.microsoft.com/office/drawing/2014/main" val="2584660000"/>
                    </a:ext>
                  </a:extLst>
                </a:gridCol>
                <a:gridCol w="2168859">
                  <a:extLst>
                    <a:ext uri="{9D8B030D-6E8A-4147-A177-3AD203B41FA5}">
                      <a16:colId xmlns:a16="http://schemas.microsoft.com/office/drawing/2014/main" val="2808047071"/>
                    </a:ext>
                  </a:extLst>
                </a:gridCol>
                <a:gridCol w="739142">
                  <a:extLst>
                    <a:ext uri="{9D8B030D-6E8A-4147-A177-3AD203B41FA5}">
                      <a16:colId xmlns:a16="http://schemas.microsoft.com/office/drawing/2014/main" val="1427500142"/>
                    </a:ext>
                  </a:extLst>
                </a:gridCol>
                <a:gridCol w="715299">
                  <a:extLst>
                    <a:ext uri="{9D8B030D-6E8A-4147-A177-3AD203B41FA5}">
                      <a16:colId xmlns:a16="http://schemas.microsoft.com/office/drawing/2014/main" val="2681955201"/>
                    </a:ext>
                  </a:extLst>
                </a:gridCol>
                <a:gridCol w="762983">
                  <a:extLst>
                    <a:ext uri="{9D8B030D-6E8A-4147-A177-3AD203B41FA5}">
                      <a16:colId xmlns:a16="http://schemas.microsoft.com/office/drawing/2014/main" val="1592907018"/>
                    </a:ext>
                  </a:extLst>
                </a:gridCol>
                <a:gridCol w="599061">
                  <a:extLst>
                    <a:ext uri="{9D8B030D-6E8A-4147-A177-3AD203B41FA5}">
                      <a16:colId xmlns:a16="http://schemas.microsoft.com/office/drawing/2014/main" val="3490277608"/>
                    </a:ext>
                  </a:extLst>
                </a:gridCol>
                <a:gridCol w="1669029">
                  <a:extLst>
                    <a:ext uri="{9D8B030D-6E8A-4147-A177-3AD203B41FA5}">
                      <a16:colId xmlns:a16="http://schemas.microsoft.com/office/drawing/2014/main" val="4228547360"/>
                    </a:ext>
                  </a:extLst>
                </a:gridCol>
                <a:gridCol w="545415">
                  <a:extLst>
                    <a:ext uri="{9D8B030D-6E8A-4147-A177-3AD203B41FA5}">
                      <a16:colId xmlns:a16="http://schemas.microsoft.com/office/drawing/2014/main" val="779198383"/>
                    </a:ext>
                  </a:extLst>
                </a:gridCol>
                <a:gridCol w="554356">
                  <a:extLst>
                    <a:ext uri="{9D8B030D-6E8A-4147-A177-3AD203B41FA5}">
                      <a16:colId xmlns:a16="http://schemas.microsoft.com/office/drawing/2014/main" val="2402919636"/>
                    </a:ext>
                  </a:extLst>
                </a:gridCol>
                <a:gridCol w="798748">
                  <a:extLst>
                    <a:ext uri="{9D8B030D-6E8A-4147-A177-3AD203B41FA5}">
                      <a16:colId xmlns:a16="http://schemas.microsoft.com/office/drawing/2014/main" val="857526453"/>
                    </a:ext>
                  </a:extLst>
                </a:gridCol>
              </a:tblGrid>
              <a:tr h="309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 Camino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Camino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Longitud (Km)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Ancho (m)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Inversión (mdp)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 (Km)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Tramo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Avance físico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Recurso ministrado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87848"/>
                  </a:ext>
                </a:extLst>
              </a:tr>
              <a:tr h="1580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Km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20240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Tlacoachistlahuaca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La Trinidad-santa Cruz Yucucani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22.54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km 4+600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0.77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8.94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20537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Xochihuehuetlán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Xochihuehuetlan - Zoyatitlanapa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23.77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4+850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9.38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69100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Xochihuehuetlán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Comitlipa-xihuitlipa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23.77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4+850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723838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Alpoyeca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San José Buenavista-  Coayahualco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23.52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4+800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17.32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67009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Alpoyeca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San José Buenavista-Ixcateopan 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23.52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4+800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18.65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197556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Igualapa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(Ometepec - Igualapa) - Tepetahuac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21.07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4+300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17302"/>
                  </a:ext>
                </a:extLst>
              </a:tr>
              <a:tr h="3879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Atlamajalcingo del Monte 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Col. Vicente Guerrero-san Isidro Labrador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6.03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1+230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2.09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434454"/>
                  </a:ext>
                </a:extLst>
              </a:tr>
              <a:tr h="3879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Atlamajalcingo del Monte 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Plan de Guadalupe - Juquila-chinameca 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4.79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3+600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5.29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6185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Cualác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C. (Las Antenas - Cualac) - San Martin Jolalpan - Tlalapa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20.58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 km 0+000 - km 4+200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4.29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6.17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443810"/>
                  </a:ext>
                </a:extLst>
              </a:tr>
              <a:tr h="3093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Huamuxtitlán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Tlalquetzala-san Pedro Cuaxoxocatla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4+000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79486"/>
                  </a:ext>
                </a:extLst>
              </a:tr>
              <a:tr h="17066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Iliatenco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Cobach Plantel 37-col. San Isidro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18.62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3+800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0.01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44350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Iliatenco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Entronque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Cruz La Villa – Cruz de Villa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18.62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3+800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5.58</a:t>
                      </a:r>
                    </a:p>
                  </a:txBody>
                  <a:tcPr marL="6767" marR="6767" marT="67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98058"/>
                  </a:ext>
                </a:extLst>
              </a:tr>
            </a:tbl>
          </a:graphicData>
        </a:graphic>
      </p:graphicFrame>
      <p:sp>
        <p:nvSpPr>
          <p:cNvPr id="6" name="CustomShape 2">
            <a:extLst>
              <a:ext uri="{FF2B5EF4-FFF2-40B4-BE49-F238E27FC236}">
                <a16:creationId xmlns:a16="http://schemas.microsoft.com/office/drawing/2014/main" id="{FD084609-EC6C-C3CC-AFA9-6961E5EDEF0B}"/>
              </a:ext>
            </a:extLst>
          </p:cNvPr>
          <p:cNvSpPr/>
          <p:nvPr/>
        </p:nvSpPr>
        <p:spPr>
          <a:xfrm>
            <a:off x="215240" y="303560"/>
            <a:ext cx="7536688" cy="745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Caminos Iniciados (Convenio 2022)</a:t>
            </a:r>
          </a:p>
          <a:p>
            <a:pPr marL="12600">
              <a:lnSpc>
                <a:spcPct val="90000"/>
              </a:lnSpc>
              <a:spcBef>
                <a:spcPts val="96"/>
              </a:spcBef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Menores a </a:t>
            </a: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5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km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7204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ADE08E1-FDD6-07AD-DE49-E37651D63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0368"/>
              </p:ext>
            </p:extLst>
          </p:nvPr>
        </p:nvGraphicFramePr>
        <p:xfrm>
          <a:off x="816442" y="1324846"/>
          <a:ext cx="10559115" cy="4223449"/>
        </p:xfrm>
        <a:graphic>
          <a:graphicData uri="http://schemas.openxmlformats.org/drawingml/2006/table">
            <a:tbl>
              <a:tblPr/>
              <a:tblGrid>
                <a:gridCol w="668864">
                  <a:extLst>
                    <a:ext uri="{9D8B030D-6E8A-4147-A177-3AD203B41FA5}">
                      <a16:colId xmlns:a16="http://schemas.microsoft.com/office/drawing/2014/main" val="778140626"/>
                    </a:ext>
                  </a:extLst>
                </a:gridCol>
                <a:gridCol w="891819">
                  <a:extLst>
                    <a:ext uri="{9D8B030D-6E8A-4147-A177-3AD203B41FA5}">
                      <a16:colId xmlns:a16="http://schemas.microsoft.com/office/drawing/2014/main" val="3128715099"/>
                    </a:ext>
                  </a:extLst>
                </a:gridCol>
                <a:gridCol w="2929431">
                  <a:extLst>
                    <a:ext uri="{9D8B030D-6E8A-4147-A177-3AD203B41FA5}">
                      <a16:colId xmlns:a16="http://schemas.microsoft.com/office/drawing/2014/main" val="8008999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969940545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val="3723463890"/>
                    </a:ext>
                  </a:extLst>
                </a:gridCol>
                <a:gridCol w="736979">
                  <a:extLst>
                    <a:ext uri="{9D8B030D-6E8A-4147-A177-3AD203B41FA5}">
                      <a16:colId xmlns:a16="http://schemas.microsoft.com/office/drawing/2014/main" val="3921096167"/>
                    </a:ext>
                  </a:extLst>
                </a:gridCol>
                <a:gridCol w="518615">
                  <a:extLst>
                    <a:ext uri="{9D8B030D-6E8A-4147-A177-3AD203B41FA5}">
                      <a16:colId xmlns:a16="http://schemas.microsoft.com/office/drawing/2014/main" val="1234745150"/>
                    </a:ext>
                  </a:extLst>
                </a:gridCol>
                <a:gridCol w="1595951">
                  <a:extLst>
                    <a:ext uri="{9D8B030D-6E8A-4147-A177-3AD203B41FA5}">
                      <a16:colId xmlns:a16="http://schemas.microsoft.com/office/drawing/2014/main" val="1792910410"/>
                    </a:ext>
                  </a:extLst>
                </a:gridCol>
                <a:gridCol w="544008">
                  <a:extLst>
                    <a:ext uri="{9D8B030D-6E8A-4147-A177-3AD203B41FA5}">
                      <a16:colId xmlns:a16="http://schemas.microsoft.com/office/drawing/2014/main" val="1987727302"/>
                    </a:ext>
                  </a:extLst>
                </a:gridCol>
                <a:gridCol w="552926">
                  <a:extLst>
                    <a:ext uri="{9D8B030D-6E8A-4147-A177-3AD203B41FA5}">
                      <a16:colId xmlns:a16="http://schemas.microsoft.com/office/drawing/2014/main" val="3051114720"/>
                    </a:ext>
                  </a:extLst>
                </a:gridCol>
                <a:gridCol w="796689">
                  <a:extLst>
                    <a:ext uri="{9D8B030D-6E8A-4147-A177-3AD203B41FA5}">
                      <a16:colId xmlns:a16="http://schemas.microsoft.com/office/drawing/2014/main" val="2630649583"/>
                    </a:ext>
                  </a:extLst>
                </a:gridCol>
              </a:tblGrid>
              <a:tr h="266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 Camino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Camino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Longitud (Km)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Ancho (m)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Inversión (mdp)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 (Km)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Tramo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Avance físico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Recurso ministrado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71856"/>
                  </a:ext>
                </a:extLst>
              </a:tr>
              <a:tr h="1358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Km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1376"/>
                  </a:ext>
                </a:extLst>
              </a:tr>
              <a:tr h="396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Cochoapa El Grande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Crucero de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Yozondacua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Nuevo-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yozondacua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Nuevo-rancho de  Guadalupe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19.11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2+700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0.19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87600"/>
                  </a:ext>
                </a:extLst>
              </a:tr>
              <a:tr h="2663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Cochoapa El Grande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Yozondacua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Nuevo –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Cacahuañaña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– Ocotepec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1+800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6989"/>
                  </a:ext>
                </a:extLst>
              </a:tr>
              <a:tr h="2703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Tlapa de Comonfort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(Tlapa-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metlatonoc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)-las Pilas-colonia de Guadalupe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2+800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135182"/>
                  </a:ext>
                </a:extLst>
              </a:tr>
              <a:tr h="1814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Igualapa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Col. Enrique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Rodriguez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La Reforma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78176"/>
                  </a:ext>
                </a:extLst>
              </a:tr>
              <a:tr h="2663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Atlixtac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Jose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Contepec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coxilitepec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-san Juan Bautista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Coapala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17.15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3+500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761096"/>
                  </a:ext>
                </a:extLst>
              </a:tr>
              <a:tr h="2663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Huamuxtitlan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Tepetlapa-san Miguel Totolapa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16.66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3+400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4.99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16710"/>
                  </a:ext>
                </a:extLst>
              </a:tr>
              <a:tr h="396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Zapotitlán Tablas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Zapotitlan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Tablas-laguna Membrillo-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ahuixotitl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-santa Rosa  de Lima-piedra Pintada-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tamaloya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74.34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70674"/>
                  </a:ext>
                </a:extLst>
              </a:tr>
              <a:tr h="396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Zapotitlán Tablas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Zapotitlan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Tablas-el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Rincon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-llano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Pericon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-san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Agustin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-san Miguel 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Cuixapa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Norte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13.09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92057"/>
                  </a:ext>
                </a:extLst>
              </a:tr>
              <a:tr h="1814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Atlixtac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Juan Bautista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Coapala-ocopexco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16.17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3+300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91158"/>
                  </a:ext>
                </a:extLst>
              </a:tr>
              <a:tr h="2663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Zapotitlán Tablas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Zapotitlan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Tablas-barranca Mora-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huiztlatzala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3+000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97.72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5367"/>
                  </a:ext>
                </a:extLst>
              </a:tr>
              <a:tr h="2663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Xalpatláhuac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E.C.(Tlapa-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marquelia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)-san Nicolas 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Zoyatlan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3+000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700382"/>
                  </a:ext>
                </a:extLst>
              </a:tr>
              <a:tr h="2663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Xochistlahuaca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Rancho del Cura Tejería - Arroyo  Montaña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14.7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3+000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12.68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4.41</a:t>
                      </a:r>
                    </a:p>
                  </a:txBody>
                  <a:tcPr marL="6393" marR="6393" marT="63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474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8" name="Flecha: hacia abajo 7">
            <a:hlinkClick r:id="rId3" action="ppaction://hlinksldjump"/>
            <a:extLst>
              <a:ext uri="{FF2B5EF4-FFF2-40B4-BE49-F238E27FC236}">
                <a16:creationId xmlns:a16="http://schemas.microsoft.com/office/drawing/2014/main" id="{7CD2C07D-559C-619B-8163-EB9C2000731F}"/>
              </a:ext>
            </a:extLst>
          </p:cNvPr>
          <p:cNvSpPr/>
          <p:nvPr/>
        </p:nvSpPr>
        <p:spPr>
          <a:xfrm>
            <a:off x="5769736" y="5824475"/>
            <a:ext cx="652528" cy="74510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31BD0117-F1C5-340C-1F24-310FDC41A4BC}"/>
              </a:ext>
            </a:extLst>
          </p:cNvPr>
          <p:cNvSpPr/>
          <p:nvPr/>
        </p:nvSpPr>
        <p:spPr>
          <a:xfrm>
            <a:off x="215240" y="303560"/>
            <a:ext cx="7536688" cy="745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Caminos Iniciados (Convenio 2022)</a:t>
            </a:r>
          </a:p>
          <a:p>
            <a:pPr marL="12600">
              <a:lnSpc>
                <a:spcPct val="90000"/>
              </a:lnSpc>
              <a:spcBef>
                <a:spcPts val="96"/>
              </a:spcBef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Menores a </a:t>
            </a: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5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km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3794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8" name="Flecha: hacia abajo 7">
            <a:hlinkClick r:id="rId3" action="ppaction://hlinksldjump"/>
            <a:extLst>
              <a:ext uri="{FF2B5EF4-FFF2-40B4-BE49-F238E27FC236}">
                <a16:creationId xmlns:a16="http://schemas.microsoft.com/office/drawing/2014/main" id="{7CD2C07D-559C-619B-8163-EB9C2000731F}"/>
              </a:ext>
            </a:extLst>
          </p:cNvPr>
          <p:cNvSpPr/>
          <p:nvPr/>
        </p:nvSpPr>
        <p:spPr>
          <a:xfrm>
            <a:off x="5769736" y="5824475"/>
            <a:ext cx="652528" cy="74510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F7C527E0-CA36-32DD-7CD5-DC48AEAB2729}"/>
              </a:ext>
            </a:extLst>
          </p:cNvPr>
          <p:cNvSpPr/>
          <p:nvPr/>
        </p:nvSpPr>
        <p:spPr>
          <a:xfrm>
            <a:off x="215240" y="303560"/>
            <a:ext cx="7536688" cy="745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Caminos Iniciados (Convenio 2022)</a:t>
            </a:r>
          </a:p>
          <a:p>
            <a:pPr marL="12600">
              <a:lnSpc>
                <a:spcPct val="90000"/>
              </a:lnSpc>
              <a:spcBef>
                <a:spcPts val="96"/>
              </a:spcBef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Menores a </a:t>
            </a: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5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km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8394FD0-7076-29B9-2786-2CC6A0194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57160"/>
              </p:ext>
            </p:extLst>
          </p:nvPr>
        </p:nvGraphicFramePr>
        <p:xfrm>
          <a:off x="802794" y="1395776"/>
          <a:ext cx="10586411" cy="4203509"/>
        </p:xfrm>
        <a:graphic>
          <a:graphicData uri="http://schemas.openxmlformats.org/drawingml/2006/table">
            <a:tbl>
              <a:tblPr/>
              <a:tblGrid>
                <a:gridCol w="670592">
                  <a:extLst>
                    <a:ext uri="{9D8B030D-6E8A-4147-A177-3AD203B41FA5}">
                      <a16:colId xmlns:a16="http://schemas.microsoft.com/office/drawing/2014/main" val="1751378850"/>
                    </a:ext>
                  </a:extLst>
                </a:gridCol>
                <a:gridCol w="980788">
                  <a:extLst>
                    <a:ext uri="{9D8B030D-6E8A-4147-A177-3AD203B41FA5}">
                      <a16:colId xmlns:a16="http://schemas.microsoft.com/office/drawing/2014/main" val="1658017384"/>
                    </a:ext>
                  </a:extLst>
                </a:gridCol>
                <a:gridCol w="2550997">
                  <a:extLst>
                    <a:ext uri="{9D8B030D-6E8A-4147-A177-3AD203B41FA5}">
                      <a16:colId xmlns:a16="http://schemas.microsoft.com/office/drawing/2014/main" val="638768033"/>
                    </a:ext>
                  </a:extLst>
                </a:gridCol>
                <a:gridCol w="739141">
                  <a:extLst>
                    <a:ext uri="{9D8B030D-6E8A-4147-A177-3AD203B41FA5}">
                      <a16:colId xmlns:a16="http://schemas.microsoft.com/office/drawing/2014/main" val="3688044872"/>
                    </a:ext>
                  </a:extLst>
                </a:gridCol>
                <a:gridCol w="715298">
                  <a:extLst>
                    <a:ext uri="{9D8B030D-6E8A-4147-A177-3AD203B41FA5}">
                      <a16:colId xmlns:a16="http://schemas.microsoft.com/office/drawing/2014/main" val="234605677"/>
                    </a:ext>
                  </a:extLst>
                </a:gridCol>
                <a:gridCol w="762985">
                  <a:extLst>
                    <a:ext uri="{9D8B030D-6E8A-4147-A177-3AD203B41FA5}">
                      <a16:colId xmlns:a16="http://schemas.microsoft.com/office/drawing/2014/main" val="927762268"/>
                    </a:ext>
                  </a:extLst>
                </a:gridCol>
                <a:gridCol w="599062">
                  <a:extLst>
                    <a:ext uri="{9D8B030D-6E8A-4147-A177-3AD203B41FA5}">
                      <a16:colId xmlns:a16="http://schemas.microsoft.com/office/drawing/2014/main" val="216809130"/>
                    </a:ext>
                  </a:extLst>
                </a:gridCol>
                <a:gridCol w="1669029">
                  <a:extLst>
                    <a:ext uri="{9D8B030D-6E8A-4147-A177-3AD203B41FA5}">
                      <a16:colId xmlns:a16="http://schemas.microsoft.com/office/drawing/2014/main" val="635045882"/>
                    </a:ext>
                  </a:extLst>
                </a:gridCol>
                <a:gridCol w="545414">
                  <a:extLst>
                    <a:ext uri="{9D8B030D-6E8A-4147-A177-3AD203B41FA5}">
                      <a16:colId xmlns:a16="http://schemas.microsoft.com/office/drawing/2014/main" val="3327894598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389144047"/>
                    </a:ext>
                  </a:extLst>
                </a:gridCol>
                <a:gridCol w="798750">
                  <a:extLst>
                    <a:ext uri="{9D8B030D-6E8A-4147-A177-3AD203B41FA5}">
                      <a16:colId xmlns:a16="http://schemas.microsoft.com/office/drawing/2014/main" val="1714935042"/>
                    </a:ext>
                  </a:extLst>
                </a:gridCol>
              </a:tblGrid>
              <a:tr h="4162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 Camino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Camino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Longitud (Km)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Ancho (m)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Inversión (mdp)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 (Km)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Tramo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Avance físico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Recurso ministrado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52655"/>
                  </a:ext>
                </a:extLst>
              </a:tr>
              <a:tr h="2132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Km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36532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Igualapa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Col. Enrique Rodríguez – Tepetahuac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2+000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27158"/>
                  </a:ext>
                </a:extLst>
              </a:tr>
              <a:tr h="4162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Iliatenco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Empredado del Crucero Alchipahuac-alchipahuac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10.29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2+100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0.66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22.78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42174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Atlixtac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Jose Contepec-xalptizahuac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2+800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78531"/>
                  </a:ext>
                </a:extLst>
              </a:tr>
              <a:tr h="4162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Metlatónoc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(Tlacoachistlahuaca - Metlatonoc) - Villa de Guadalupe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13.23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 km 0+000 - km 2+700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06592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Copanatoyac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 Anita – Rancho Escondido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12.7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2+592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883980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Acatepec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Meson Zapata-loma Tuza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12.74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2+600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14.49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49832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Metlatónoc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Loma del Faisan - Malinaltepec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 km 0+000 - km 2+000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0.35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12.43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79505"/>
                  </a:ext>
                </a:extLst>
              </a:tr>
              <a:tr h="6193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Huamuxtitlan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Uagro Centro Regional de Educación Superior Campus Montaña- Huamuxtitlan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10.78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2+200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3.23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114807"/>
                  </a:ext>
                </a:extLst>
              </a:tr>
              <a:tr h="4162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Tlapa de Comonfort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(Tlapa-chilpancingo)-aquilpa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10.29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2+100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777231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Olinalá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Zicatlán - Zontecomatlan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2+000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6.13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56700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Olinalá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Temalacatzingo - Santa Cruz Lomalapa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2+000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18.9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982859"/>
                  </a:ext>
                </a:extLst>
              </a:tr>
              <a:tr h="2132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Olinalá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(Olinala - Papalutla) - Teticic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2+000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0.25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9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9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F7C527E0-CA36-32DD-7CD5-DC48AEAB2729}"/>
              </a:ext>
            </a:extLst>
          </p:cNvPr>
          <p:cNvSpPr/>
          <p:nvPr/>
        </p:nvSpPr>
        <p:spPr>
          <a:xfrm>
            <a:off x="215240" y="303560"/>
            <a:ext cx="7536688" cy="745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Caminos Iniciados (Convenio 2022)</a:t>
            </a:r>
          </a:p>
          <a:p>
            <a:pPr marL="12600">
              <a:lnSpc>
                <a:spcPct val="90000"/>
              </a:lnSpc>
              <a:spcBef>
                <a:spcPts val="96"/>
              </a:spcBef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Menores a </a:t>
            </a: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5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km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F38A6CA-7EED-8205-75DE-B68E44757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50434"/>
              </p:ext>
            </p:extLst>
          </p:nvPr>
        </p:nvGraphicFramePr>
        <p:xfrm>
          <a:off x="816442" y="1463041"/>
          <a:ext cx="10559116" cy="4077952"/>
        </p:xfrm>
        <a:graphic>
          <a:graphicData uri="http://schemas.openxmlformats.org/drawingml/2006/table">
            <a:tbl>
              <a:tblPr/>
              <a:tblGrid>
                <a:gridCol w="668863">
                  <a:extLst>
                    <a:ext uri="{9D8B030D-6E8A-4147-A177-3AD203B41FA5}">
                      <a16:colId xmlns:a16="http://schemas.microsoft.com/office/drawing/2014/main" val="993671134"/>
                    </a:ext>
                  </a:extLst>
                </a:gridCol>
                <a:gridCol w="891817">
                  <a:extLst>
                    <a:ext uri="{9D8B030D-6E8A-4147-A177-3AD203B41FA5}">
                      <a16:colId xmlns:a16="http://schemas.microsoft.com/office/drawing/2014/main" val="244719032"/>
                    </a:ext>
                  </a:extLst>
                </a:gridCol>
                <a:gridCol w="2630861">
                  <a:extLst>
                    <a:ext uri="{9D8B030D-6E8A-4147-A177-3AD203B41FA5}">
                      <a16:colId xmlns:a16="http://schemas.microsoft.com/office/drawing/2014/main" val="2616386608"/>
                    </a:ext>
                  </a:extLst>
                </a:gridCol>
                <a:gridCol w="737236">
                  <a:extLst>
                    <a:ext uri="{9D8B030D-6E8A-4147-A177-3AD203B41FA5}">
                      <a16:colId xmlns:a16="http://schemas.microsoft.com/office/drawing/2014/main" val="1229439233"/>
                    </a:ext>
                  </a:extLst>
                </a:gridCol>
                <a:gridCol w="713454">
                  <a:extLst>
                    <a:ext uri="{9D8B030D-6E8A-4147-A177-3AD203B41FA5}">
                      <a16:colId xmlns:a16="http://schemas.microsoft.com/office/drawing/2014/main" val="352854110"/>
                    </a:ext>
                  </a:extLst>
                </a:gridCol>
                <a:gridCol w="761017">
                  <a:extLst>
                    <a:ext uri="{9D8B030D-6E8A-4147-A177-3AD203B41FA5}">
                      <a16:colId xmlns:a16="http://schemas.microsoft.com/office/drawing/2014/main" val="3675951348"/>
                    </a:ext>
                  </a:extLst>
                </a:gridCol>
                <a:gridCol w="597518">
                  <a:extLst>
                    <a:ext uri="{9D8B030D-6E8A-4147-A177-3AD203B41FA5}">
                      <a16:colId xmlns:a16="http://schemas.microsoft.com/office/drawing/2014/main" val="2495555135"/>
                    </a:ext>
                  </a:extLst>
                </a:gridCol>
                <a:gridCol w="1664726">
                  <a:extLst>
                    <a:ext uri="{9D8B030D-6E8A-4147-A177-3AD203B41FA5}">
                      <a16:colId xmlns:a16="http://schemas.microsoft.com/office/drawing/2014/main" val="2043949533"/>
                    </a:ext>
                  </a:extLst>
                </a:gridCol>
                <a:gridCol w="544008">
                  <a:extLst>
                    <a:ext uri="{9D8B030D-6E8A-4147-A177-3AD203B41FA5}">
                      <a16:colId xmlns:a16="http://schemas.microsoft.com/office/drawing/2014/main" val="3377913600"/>
                    </a:ext>
                  </a:extLst>
                </a:gridCol>
                <a:gridCol w="552926">
                  <a:extLst>
                    <a:ext uri="{9D8B030D-6E8A-4147-A177-3AD203B41FA5}">
                      <a16:colId xmlns:a16="http://schemas.microsoft.com/office/drawing/2014/main" val="3573650639"/>
                    </a:ext>
                  </a:extLst>
                </a:gridCol>
                <a:gridCol w="796690">
                  <a:extLst>
                    <a:ext uri="{9D8B030D-6E8A-4147-A177-3AD203B41FA5}">
                      <a16:colId xmlns:a16="http://schemas.microsoft.com/office/drawing/2014/main" val="2569376199"/>
                    </a:ext>
                  </a:extLst>
                </a:gridCol>
              </a:tblGrid>
              <a:tr h="369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 Camino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Camino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Longitud (Km)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Ancho (m)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Inversión (mdp)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 (Km)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Tramo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Avance físico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Recurso ministrado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57413"/>
                  </a:ext>
                </a:extLst>
              </a:tr>
              <a:tr h="1890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Km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89142"/>
                  </a:ext>
                </a:extLst>
              </a:tr>
              <a:tr h="1890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Olinalá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(Iyocingo - Tecolapa) - Tepetlancingo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2+000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22.76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58999"/>
                  </a:ext>
                </a:extLst>
              </a:tr>
              <a:tr h="3690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Tlacoachistlahuaca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Huehuetonoc-guadalupe Mano de Leon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1.99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2+000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40514"/>
                  </a:ext>
                </a:extLst>
              </a:tr>
              <a:tr h="1890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Olinalá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E.C. (Cualac - Olinala) - Ocotitlan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7.84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1+600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0.68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42.69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395101"/>
                  </a:ext>
                </a:extLst>
              </a:tr>
              <a:tr h="1890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Acatepec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Crucero Col. La Antena-el Chirimoyo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1+400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17.14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38519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Tlalixtaquilla de Maldonado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Tlalixtaquilla - Lim. Edos Gro/Oaxaca (La Libertad)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1+400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43.2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78175"/>
                  </a:ext>
                </a:extLst>
              </a:tr>
              <a:tr h="3690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Xalpatláhuac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Barrio de Guadalupe-pavimento  Existente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1+300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1.91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34061"/>
                  </a:ext>
                </a:extLst>
              </a:tr>
              <a:tr h="3690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Cochoapa El Grande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Crucero Barranca de La Palma-barranca de La Palma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1.29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1+300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1.91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050547"/>
                  </a:ext>
                </a:extLst>
              </a:tr>
              <a:tr h="3690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Atlamajalcingo del Monte 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Acceso Universidad "Benito Juarez"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1+070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4.73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23534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Tlalixtaquilla de Maldonado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Tlalixtaquilla - Pte. Rio Salado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0+850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23.36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32801"/>
                  </a:ext>
                </a:extLst>
              </a:tr>
              <a:tr h="18905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Acatepec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Crucero Mirador-el Mirador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2.94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km 0+000 - km 0+600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0.18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0.88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85171"/>
                  </a:ext>
                </a:extLst>
              </a:tr>
              <a:tr h="189058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Totales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9.51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46.65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9.52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163.36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13.97</a:t>
                      </a:r>
                    </a:p>
                  </a:txBody>
                  <a:tcPr marL="7650" marR="7650" marT="7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36359"/>
                  </a:ext>
                </a:extLst>
              </a:tr>
            </a:tbl>
          </a:graphicData>
        </a:graphic>
      </p:graphicFrame>
      <p:sp>
        <p:nvSpPr>
          <p:cNvPr id="10" name="Flecha: curvada hacia la derecha 9">
            <a:hlinkClick r:id="rId3" action="ppaction://hlinksldjump"/>
            <a:extLst>
              <a:ext uri="{FF2B5EF4-FFF2-40B4-BE49-F238E27FC236}">
                <a16:creationId xmlns:a16="http://schemas.microsoft.com/office/drawing/2014/main" id="{4BD26ACD-8748-D5C5-9865-3EF68EA915CD}"/>
              </a:ext>
            </a:extLst>
          </p:cNvPr>
          <p:cNvSpPr/>
          <p:nvPr/>
        </p:nvSpPr>
        <p:spPr>
          <a:xfrm rot="10800000">
            <a:off x="5865557" y="5780491"/>
            <a:ext cx="460885" cy="650970"/>
          </a:xfrm>
          <a:prstGeom prst="curv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8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8F7B9D-C857-4388-9392-C6AEDBB8F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68646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6625AA5A-2396-74AD-64A4-2DD59274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731" y="2738782"/>
            <a:ext cx="4355497" cy="291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D39046F-1CC6-4EF4-A31D-56BD6F591E92}"/>
              </a:ext>
            </a:extLst>
          </p:cNvPr>
          <p:cNvSpPr txBox="1"/>
          <p:nvPr/>
        </p:nvSpPr>
        <p:spPr>
          <a:xfrm>
            <a:off x="574623" y="1342514"/>
            <a:ext cx="10641003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b="1" dirty="0">
                <a:latin typeface="Montserrat" panose="00000500000000000000" pitchFamily="2" charset="0"/>
              </a:rPr>
              <a:t>Objetivo</a:t>
            </a:r>
          </a:p>
          <a:p>
            <a:pPr marL="12600" algn="just">
              <a:spcBef>
                <a:spcPts val="96"/>
              </a:spcBef>
              <a:defRPr/>
            </a:pPr>
            <a:r>
              <a:rPr lang="es-MX" sz="1600" spc="-1" dirty="0">
                <a:latin typeface="Montserrat" panose="00000500000000000000" pitchFamily="2" charset="0"/>
                <a:ea typeface="DejaVu Sans"/>
                <a:cs typeface="DejaVu Sans"/>
              </a:rPr>
              <a:t>Mejorar la conectividad de la montaña de Guerrero, a través  de la pavimentación de caminos rurales y alimentadores,  que facilite a sus habitantes el acceso e intercambio de bienes y  servicios  públicos.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D0AA0CF0-EACB-FB43-5D94-0EC39630962D}"/>
              </a:ext>
            </a:extLst>
          </p:cNvPr>
          <p:cNvSpPr/>
          <p:nvPr/>
        </p:nvSpPr>
        <p:spPr>
          <a:xfrm>
            <a:off x="215240" y="303560"/>
            <a:ext cx="7936539" cy="878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Programa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de pavimentación de cabeceras municipales en la montaña de Guerrero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20ED667-E4E4-C1FC-F814-700DAE4E8D8E}"/>
              </a:ext>
            </a:extLst>
          </p:cNvPr>
          <p:cNvSpPr txBox="1"/>
          <p:nvPr/>
        </p:nvSpPr>
        <p:spPr>
          <a:xfrm>
            <a:off x="661620" y="3003883"/>
            <a:ext cx="38424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691B33"/>
                </a:solidFill>
                <a:latin typeface="Montserrat" panose="00000500000000000000" pitchFamily="2" charset="0"/>
              </a:rPr>
              <a:t>Presupuesto  Autorizado 2022</a:t>
            </a:r>
          </a:p>
          <a:p>
            <a:pPr algn="ctr"/>
            <a:r>
              <a:rPr lang="es-MX" sz="2400" b="1" dirty="0">
                <a:solidFill>
                  <a:srgbClr val="691B33"/>
                </a:solidFill>
                <a:latin typeface="Montserrat" panose="00000500000000000000" pitchFamily="2" charset="0"/>
              </a:rPr>
              <a:t>1,084.5</a:t>
            </a:r>
            <a:r>
              <a:rPr lang="es-MX" b="1" dirty="0">
                <a:solidFill>
                  <a:srgbClr val="691B33"/>
                </a:solidFill>
                <a:latin typeface="Montserrat" panose="00000500000000000000" pitchFamily="2" charset="0"/>
              </a:rPr>
              <a:t> mdp</a:t>
            </a:r>
          </a:p>
          <a:p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F6B2DAE-FA85-7246-80B8-1672DB998432}"/>
              </a:ext>
            </a:extLst>
          </p:cNvPr>
          <p:cNvSpPr txBox="1"/>
          <p:nvPr/>
        </p:nvSpPr>
        <p:spPr>
          <a:xfrm>
            <a:off x="792443" y="5007654"/>
            <a:ext cx="35808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es-MX" sz="1800" b="1" dirty="0">
                <a:solidFill>
                  <a:srgbClr val="235B4E"/>
                </a:solidFill>
              </a:rPr>
              <a:t>Primera  Ministración  (30%)</a:t>
            </a:r>
          </a:p>
          <a:p>
            <a:pPr algn="ctr"/>
            <a:r>
              <a:rPr lang="es-MX" sz="2400" b="1" dirty="0">
                <a:solidFill>
                  <a:srgbClr val="235B4E"/>
                </a:solidFill>
              </a:rPr>
              <a:t>325.4</a:t>
            </a:r>
            <a:r>
              <a:rPr lang="es-MX" sz="1800" b="1" dirty="0">
                <a:solidFill>
                  <a:srgbClr val="235B4E"/>
                </a:solidFill>
              </a:rPr>
              <a:t> mdp</a:t>
            </a:r>
          </a:p>
          <a:p>
            <a:endParaRPr lang="es-MX" sz="18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D391A6B-9C3D-CFF9-8D20-1924E3A55EAC}"/>
              </a:ext>
            </a:extLst>
          </p:cNvPr>
          <p:cNvSpPr txBox="1"/>
          <p:nvPr/>
        </p:nvSpPr>
        <p:spPr>
          <a:xfrm>
            <a:off x="7142335" y="2634551"/>
            <a:ext cx="4073292" cy="36933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Montserrat" panose="00000500000000000000" pitchFamily="2" charset="0"/>
              </a:rPr>
              <a:t>480,324     Personas beneficiadas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16FFE15-04EB-A66C-D9D6-A873C4BEC431}"/>
              </a:ext>
            </a:extLst>
          </p:cNvPr>
          <p:cNvSpPr txBox="1"/>
          <p:nvPr/>
        </p:nvSpPr>
        <p:spPr>
          <a:xfrm>
            <a:off x="5004730" y="2960870"/>
            <a:ext cx="19780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b="1" dirty="0">
                <a:solidFill>
                  <a:srgbClr val="235B4E"/>
                </a:solidFill>
                <a:latin typeface="Montserrat" panose="00000500000000000000" pitchFamily="2" charset="0"/>
              </a:rPr>
              <a:t>Meta 2022:</a:t>
            </a:r>
            <a:endParaRPr lang="es-MX" b="1" dirty="0">
              <a:solidFill>
                <a:srgbClr val="235B4E"/>
              </a:solidFill>
              <a:latin typeface="Montserrat" panose="00000500000000000000" pitchFamily="2" charset="0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200000"/>
              </a:lnSpc>
            </a:pPr>
            <a:r>
              <a:rPr lang="es-MX" b="1" dirty="0">
                <a:solidFill>
                  <a:srgbClr val="947346"/>
                </a:solidFill>
                <a:latin typeface="Montserrat" panose="000005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 municipios</a:t>
            </a:r>
            <a:endParaRPr lang="es-MX" b="1" dirty="0">
              <a:solidFill>
                <a:srgbClr val="947346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s-MX" b="1" dirty="0">
                <a:solidFill>
                  <a:srgbClr val="947346"/>
                </a:solidFill>
                <a:latin typeface="Montserrat" panose="00000500000000000000" pitchFamily="2" charset="0"/>
              </a:rPr>
              <a:t>66 caminos </a:t>
            </a:r>
          </a:p>
          <a:p>
            <a:pPr algn="ctr">
              <a:lnSpc>
                <a:spcPct val="200000"/>
              </a:lnSpc>
            </a:pPr>
            <a:r>
              <a:rPr lang="es-MX" b="1" dirty="0">
                <a:solidFill>
                  <a:srgbClr val="947346"/>
                </a:solidFill>
                <a:latin typeface="Montserrat" panose="00000500000000000000" pitchFamily="2" charset="0"/>
              </a:rPr>
              <a:t>221.3 km</a:t>
            </a:r>
          </a:p>
          <a:p>
            <a:endParaRPr lang="es-MX" b="1" dirty="0">
              <a:solidFill>
                <a:srgbClr val="947346"/>
              </a:solidFill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42CBD600-7FBB-CC90-7BF0-4463A9CA32A5}"/>
              </a:ext>
            </a:extLst>
          </p:cNvPr>
          <p:cNvSpPr/>
          <p:nvPr/>
        </p:nvSpPr>
        <p:spPr>
          <a:xfrm rot="5400000">
            <a:off x="2260935" y="4008054"/>
            <a:ext cx="646331" cy="826484"/>
          </a:xfrm>
          <a:prstGeom prst="chevron">
            <a:avLst/>
          </a:prstGeom>
          <a:solidFill>
            <a:srgbClr val="B38E5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9" name="Cerrar llave 28">
            <a:extLst>
              <a:ext uri="{FF2B5EF4-FFF2-40B4-BE49-F238E27FC236}">
                <a16:creationId xmlns:a16="http://schemas.microsoft.com/office/drawing/2014/main" id="{D50EF7D9-3B10-86FE-55D8-0F5D0C6896E8}"/>
              </a:ext>
            </a:extLst>
          </p:cNvPr>
          <p:cNvSpPr/>
          <p:nvPr/>
        </p:nvSpPr>
        <p:spPr>
          <a:xfrm>
            <a:off x="4450172" y="2782060"/>
            <a:ext cx="477671" cy="3032212"/>
          </a:xfrm>
          <a:prstGeom prst="rightBrace">
            <a:avLst/>
          </a:prstGeom>
          <a:ln w="28575">
            <a:solidFill>
              <a:srgbClr val="691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705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7" descr="A picture containing logo&#10;&#10;Description automatically generated">
            <a:extLst>
              <a:ext uri="{FF2B5EF4-FFF2-40B4-BE49-F238E27FC236}">
                <a16:creationId xmlns:a16="http://schemas.microsoft.com/office/drawing/2014/main" id="{B5D68669-F408-4106-8987-6ADCAA56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390" y="3005416"/>
            <a:ext cx="902162" cy="900000"/>
          </a:xfrm>
          <a:prstGeom prst="rect">
            <a:avLst/>
          </a:prstGeom>
        </p:spPr>
      </p:pic>
      <p:pic>
        <p:nvPicPr>
          <p:cNvPr id="26" name="Picture 278" descr="Icon&#10;&#10;Description automatically generated with medium confidence">
            <a:extLst>
              <a:ext uri="{FF2B5EF4-FFF2-40B4-BE49-F238E27FC236}">
                <a16:creationId xmlns:a16="http://schemas.microsoft.com/office/drawing/2014/main" id="{AE660093-5646-4014-BA54-20BD9281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12" y="4154481"/>
            <a:ext cx="721730" cy="720000"/>
          </a:xfrm>
          <a:prstGeom prst="rect">
            <a:avLst/>
          </a:prstGeom>
        </p:spPr>
      </p:pic>
      <p:pic>
        <p:nvPicPr>
          <p:cNvPr id="27" name="Picture 284" descr="Icon&#10;&#10;Description automatically generated">
            <a:extLst>
              <a:ext uri="{FF2B5EF4-FFF2-40B4-BE49-F238E27FC236}">
                <a16:creationId xmlns:a16="http://schemas.microsoft.com/office/drawing/2014/main" id="{161A74CE-4628-40E9-9AC8-95C21957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718" y="4994538"/>
            <a:ext cx="902162" cy="900000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76CF01E2-84A0-4865-9F3F-3ABA7E8B7709}"/>
              </a:ext>
            </a:extLst>
          </p:cNvPr>
          <p:cNvSpPr txBox="1"/>
          <p:nvPr/>
        </p:nvSpPr>
        <p:spPr>
          <a:xfrm>
            <a:off x="7708704" y="3180555"/>
            <a:ext cx="3509756" cy="5296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6830" rIns="0" bIns="0" rtlCol="0" anchor="ctr">
            <a:spAutoFit/>
          </a:bodyPr>
          <a:lstStyle/>
          <a:p>
            <a:pPr marL="94556" marR="114148" algn="just" defTabSz="914360">
              <a:spcBef>
                <a:spcPts val="600"/>
              </a:spcBef>
              <a:spcAft>
                <a:spcPts val="600"/>
              </a:spcAft>
              <a:tabLst>
                <a:tab pos="265425" algn="l"/>
              </a:tabLst>
            </a:pPr>
            <a:r>
              <a:rPr lang="es-MX" sz="1600" spc="-10" dirty="0">
                <a:solidFill>
                  <a:srgbClr val="002060"/>
                </a:solidFill>
                <a:latin typeface="Montserrat"/>
              </a:rPr>
              <a:t>Se I</a:t>
            </a:r>
            <a:r>
              <a:rPr sz="1600" spc="-10" dirty="0">
                <a:solidFill>
                  <a:srgbClr val="002060"/>
                </a:solidFill>
                <a:latin typeface="Montserrat"/>
              </a:rPr>
              <a:t>nterconectara  la</a:t>
            </a:r>
            <a:r>
              <a:rPr lang="es-ES" sz="1600" spc="-10" dirty="0">
                <a:solidFill>
                  <a:srgbClr val="002060"/>
                </a:solidFill>
                <a:latin typeface="Montserrat"/>
              </a:rPr>
              <a:t> </a:t>
            </a:r>
            <a:r>
              <a:rPr sz="1600" spc="-10" dirty="0">
                <a:solidFill>
                  <a:srgbClr val="002060"/>
                </a:solidFill>
                <a:latin typeface="Montserrat"/>
              </a:rPr>
              <a:t> región</a:t>
            </a:r>
            <a:r>
              <a:rPr lang="es-MX" sz="1600" spc="-10" dirty="0">
                <a:solidFill>
                  <a:srgbClr val="002060"/>
                </a:solidFill>
                <a:latin typeface="Montserrat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Montserrat"/>
              </a:rPr>
              <a:t>de la Montaña</a:t>
            </a:r>
            <a:endParaRPr lang="es-MX" sz="1600" spc="-1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0920BA38-71C4-41B6-B0AE-B3575E1905E0}"/>
              </a:ext>
            </a:extLst>
          </p:cNvPr>
          <p:cNvSpPr txBox="1"/>
          <p:nvPr/>
        </p:nvSpPr>
        <p:spPr>
          <a:xfrm>
            <a:off x="7708704" y="4105460"/>
            <a:ext cx="3509756" cy="7745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4613" marR="114298" algn="just" defTabSz="914360">
              <a:spcBef>
                <a:spcPts val="280"/>
              </a:spcBef>
              <a:tabLst>
                <a:tab pos="265425" algn="l"/>
              </a:tabLst>
            </a:pPr>
            <a:r>
              <a:rPr lang="es-MX"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Habrá 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conectividad</a:t>
            </a:r>
            <a:r>
              <a:rPr sz="1600" spc="-5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con </a:t>
            </a:r>
            <a:r>
              <a:rPr sz="1600" spc="-49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lang="es-MX"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stados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colindantes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como Oaxaca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y </a:t>
            </a:r>
            <a:r>
              <a:rPr sz="1600" spc="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Puebla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769CACA-ADDF-4BC8-96A0-4EDF7D859E10}"/>
              </a:ext>
            </a:extLst>
          </p:cNvPr>
          <p:cNvSpPr/>
          <p:nvPr/>
        </p:nvSpPr>
        <p:spPr>
          <a:xfrm>
            <a:off x="6847875" y="1237411"/>
            <a:ext cx="389101" cy="1404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2">
              <a:defRPr/>
            </a:pPr>
            <a:endParaRPr lang="es-MX" sz="16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9EAB880-A2A8-4FD5-AADF-1148F4EB4687}"/>
              </a:ext>
            </a:extLst>
          </p:cNvPr>
          <p:cNvSpPr txBox="1"/>
          <p:nvPr/>
        </p:nvSpPr>
        <p:spPr>
          <a:xfrm>
            <a:off x="7336472" y="1187852"/>
            <a:ext cx="4496723" cy="239448"/>
          </a:xfrm>
          <a:prstGeom prst="rect">
            <a:avLst/>
          </a:prstGeom>
          <a:noFill/>
        </p:spPr>
        <p:txBody>
          <a:bodyPr wrap="square" lIns="24534" tIns="12267" rIns="24534" bIns="12267" rtlCol="0" anchor="t">
            <a:spAutoFit/>
          </a:bodyPr>
          <a:lstStyle/>
          <a:p>
            <a:pPr defTabSz="914382">
              <a:defRPr/>
            </a:pPr>
            <a:r>
              <a:rPr lang="es-MX" sz="1395" dirty="0">
                <a:latin typeface="Montserrat"/>
              </a:rPr>
              <a:t>Carreteras federales (ejes interestatales)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94C4C84-ED89-408D-A738-798BB193D86B}"/>
              </a:ext>
            </a:extLst>
          </p:cNvPr>
          <p:cNvSpPr txBox="1"/>
          <p:nvPr/>
        </p:nvSpPr>
        <p:spPr>
          <a:xfrm>
            <a:off x="7308342" y="1675193"/>
            <a:ext cx="449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82">
              <a:defRPr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Carreteras alimentadoras existentes que se ligan o son susceptibles de ligarse a red federal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EEC6B1C-DB2A-4039-BADE-0FC409AB2C1B}"/>
              </a:ext>
            </a:extLst>
          </p:cNvPr>
          <p:cNvSpPr/>
          <p:nvPr/>
        </p:nvSpPr>
        <p:spPr>
          <a:xfrm>
            <a:off x="6861408" y="1825045"/>
            <a:ext cx="389101" cy="140494"/>
          </a:xfrm>
          <a:prstGeom prst="rect">
            <a:avLst/>
          </a:prstGeom>
          <a:solidFill>
            <a:srgbClr val="4318FC"/>
          </a:solidFill>
          <a:ln>
            <a:solidFill>
              <a:srgbClr val="4318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2">
              <a:defRPr/>
            </a:pPr>
            <a:endParaRPr lang="es-MX" sz="16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AE3E046-636D-449F-A656-7D2CF78E9EDB}"/>
              </a:ext>
            </a:extLst>
          </p:cNvPr>
          <p:cNvSpPr txBox="1"/>
          <p:nvPr/>
        </p:nvSpPr>
        <p:spPr>
          <a:xfrm>
            <a:off x="7787552" y="5275304"/>
            <a:ext cx="3373277" cy="308981"/>
          </a:xfrm>
          <a:prstGeom prst="rect">
            <a:avLst/>
          </a:prstGeom>
          <a:solidFill>
            <a:schemeClr val="bg1"/>
          </a:solidFill>
        </p:spPr>
        <p:txBody>
          <a:bodyPr wrap="square" lIns="24534" tIns="12267" rIns="24534" bIns="12267" anchor="t">
            <a:spAutoFit/>
          </a:bodyPr>
          <a:lstStyle/>
          <a:p>
            <a:pPr defTabSz="914360"/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</a:rPr>
              <a:t>A</a:t>
            </a:r>
            <a:r>
              <a:rPr lang="es-MX" sz="1600" spc="-5" dirty="0">
                <a:solidFill>
                  <a:srgbClr val="002060"/>
                </a:solidFill>
                <a:latin typeface="Montserrat" panose="00000500000000000000" pitchFamily="2" charset="0"/>
              </a:rPr>
              <a:t>cceso a servicios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E43912B-421E-0C07-3B75-5E73140225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37" name="CustomShape 2">
            <a:extLst>
              <a:ext uri="{FF2B5EF4-FFF2-40B4-BE49-F238E27FC236}">
                <a16:creationId xmlns:a16="http://schemas.microsoft.com/office/drawing/2014/main" id="{668D9FDF-39CF-22A7-3499-99B0176D4E8B}"/>
              </a:ext>
            </a:extLst>
          </p:cNvPr>
          <p:cNvSpPr/>
          <p:nvPr/>
        </p:nvSpPr>
        <p:spPr>
          <a:xfrm>
            <a:off x="215239" y="303560"/>
            <a:ext cx="5366695" cy="8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Red carretera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Sin el programa de caminos</a:t>
            </a: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pic>
        <p:nvPicPr>
          <p:cNvPr id="17" name="Imagen 16" descr="Mapa&#10;&#10;Descripción generada automáticamente">
            <a:extLst>
              <a:ext uri="{FF2B5EF4-FFF2-40B4-BE49-F238E27FC236}">
                <a16:creationId xmlns:a16="http://schemas.microsoft.com/office/drawing/2014/main" id="{77F64534-E37F-9EE5-FB72-F21E7503D6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/>
          <a:stretch/>
        </p:blipFill>
        <p:spPr>
          <a:xfrm>
            <a:off x="483870" y="1237411"/>
            <a:ext cx="5612130" cy="51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2BD2D0A-59F7-48F2-8E66-AB7ECC4F72BC}"/>
              </a:ext>
            </a:extLst>
          </p:cNvPr>
          <p:cNvSpPr txBox="1"/>
          <p:nvPr/>
        </p:nvSpPr>
        <p:spPr>
          <a:xfrm>
            <a:off x="7334618" y="2362533"/>
            <a:ext cx="450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2">
              <a:defRPr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Caminos artesanales por construir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1C0903D-F87B-4C36-9ECD-D6E28AF464F7}"/>
              </a:ext>
            </a:extLst>
          </p:cNvPr>
          <p:cNvSpPr/>
          <p:nvPr/>
        </p:nvSpPr>
        <p:spPr>
          <a:xfrm>
            <a:off x="6847714" y="2456939"/>
            <a:ext cx="389421" cy="140494"/>
          </a:xfrm>
          <a:prstGeom prst="rect">
            <a:avLst/>
          </a:prstGeom>
          <a:solidFill>
            <a:srgbClr val="FF25C6"/>
          </a:solidFill>
          <a:ln>
            <a:solidFill>
              <a:srgbClr val="FF25C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2">
              <a:defRPr/>
            </a:pPr>
            <a:endParaRPr lang="es-MX" sz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Picture 277" descr="A picture containing logo&#10;&#10;Description automatically generated">
            <a:extLst>
              <a:ext uri="{FF2B5EF4-FFF2-40B4-BE49-F238E27FC236}">
                <a16:creationId xmlns:a16="http://schemas.microsoft.com/office/drawing/2014/main" id="{B5D68669-F408-4106-8987-6ADCAA56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390" y="3005416"/>
            <a:ext cx="902162" cy="900000"/>
          </a:xfrm>
          <a:prstGeom prst="rect">
            <a:avLst/>
          </a:prstGeom>
        </p:spPr>
      </p:pic>
      <p:pic>
        <p:nvPicPr>
          <p:cNvPr id="26" name="Picture 278" descr="Icon&#10;&#10;Description automatically generated with medium confidence">
            <a:extLst>
              <a:ext uri="{FF2B5EF4-FFF2-40B4-BE49-F238E27FC236}">
                <a16:creationId xmlns:a16="http://schemas.microsoft.com/office/drawing/2014/main" id="{AE660093-5646-4014-BA54-20BD9281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12" y="4154481"/>
            <a:ext cx="721730" cy="720000"/>
          </a:xfrm>
          <a:prstGeom prst="rect">
            <a:avLst/>
          </a:prstGeom>
        </p:spPr>
      </p:pic>
      <p:pic>
        <p:nvPicPr>
          <p:cNvPr id="27" name="Picture 284" descr="Icon&#10;&#10;Description automatically generated">
            <a:extLst>
              <a:ext uri="{FF2B5EF4-FFF2-40B4-BE49-F238E27FC236}">
                <a16:creationId xmlns:a16="http://schemas.microsoft.com/office/drawing/2014/main" id="{161A74CE-4628-40E9-9AC8-95C21957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718" y="4994538"/>
            <a:ext cx="902162" cy="900000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76CF01E2-84A0-4865-9F3F-3ABA7E8B7709}"/>
              </a:ext>
            </a:extLst>
          </p:cNvPr>
          <p:cNvSpPr txBox="1"/>
          <p:nvPr/>
        </p:nvSpPr>
        <p:spPr>
          <a:xfrm>
            <a:off x="7708704" y="3180555"/>
            <a:ext cx="3509756" cy="5296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6830" rIns="0" bIns="0" rtlCol="0" anchor="ctr">
            <a:spAutoFit/>
          </a:bodyPr>
          <a:lstStyle/>
          <a:p>
            <a:pPr marL="94556" marR="114148" algn="just" defTabSz="914360">
              <a:spcBef>
                <a:spcPts val="600"/>
              </a:spcBef>
              <a:spcAft>
                <a:spcPts val="600"/>
              </a:spcAft>
              <a:tabLst>
                <a:tab pos="265425" algn="l"/>
              </a:tabLst>
            </a:pPr>
            <a:r>
              <a:rPr lang="es-MX" sz="1600" spc="-10" dirty="0">
                <a:solidFill>
                  <a:srgbClr val="002060"/>
                </a:solidFill>
                <a:latin typeface="Montserrat"/>
              </a:rPr>
              <a:t>Se i</a:t>
            </a:r>
            <a:r>
              <a:rPr sz="1600" spc="-10" dirty="0" err="1">
                <a:solidFill>
                  <a:srgbClr val="002060"/>
                </a:solidFill>
                <a:latin typeface="Montserrat"/>
              </a:rPr>
              <a:t>nterconectar</a:t>
            </a:r>
            <a:r>
              <a:rPr lang="es-MX" sz="1600" spc="-10" dirty="0">
                <a:solidFill>
                  <a:srgbClr val="002060"/>
                </a:solidFill>
                <a:latin typeface="Montserrat"/>
              </a:rPr>
              <a:t>á</a:t>
            </a:r>
            <a:r>
              <a:rPr sz="1600" spc="-10" dirty="0">
                <a:solidFill>
                  <a:srgbClr val="002060"/>
                </a:solidFill>
                <a:latin typeface="Montserrat"/>
              </a:rPr>
              <a:t>  la</a:t>
            </a:r>
            <a:r>
              <a:rPr lang="es-ES" sz="1600" spc="-10" dirty="0">
                <a:solidFill>
                  <a:srgbClr val="002060"/>
                </a:solidFill>
                <a:latin typeface="Montserrat"/>
              </a:rPr>
              <a:t> </a:t>
            </a:r>
            <a:r>
              <a:rPr sz="1600" spc="-10" dirty="0">
                <a:solidFill>
                  <a:srgbClr val="002060"/>
                </a:solidFill>
                <a:latin typeface="Montserrat"/>
              </a:rPr>
              <a:t> región</a:t>
            </a:r>
            <a:r>
              <a:rPr lang="es-MX" sz="1600" spc="-10" dirty="0">
                <a:solidFill>
                  <a:srgbClr val="002060"/>
                </a:solidFill>
                <a:latin typeface="Montserrat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Montserrat"/>
              </a:rPr>
              <a:t>de la Montaña</a:t>
            </a:r>
            <a:endParaRPr lang="es-MX" sz="1600" spc="-1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0920BA38-71C4-41B6-B0AE-B3575E1905E0}"/>
              </a:ext>
            </a:extLst>
          </p:cNvPr>
          <p:cNvSpPr txBox="1"/>
          <p:nvPr/>
        </p:nvSpPr>
        <p:spPr>
          <a:xfrm>
            <a:off x="7708704" y="4105460"/>
            <a:ext cx="3509756" cy="7745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4613" marR="114298" algn="just" defTabSz="914360">
              <a:spcBef>
                <a:spcPts val="280"/>
              </a:spcBef>
              <a:tabLst>
                <a:tab pos="265425" algn="l"/>
              </a:tabLst>
            </a:pPr>
            <a:r>
              <a:rPr lang="es-MX"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Habrá </a:t>
            </a:r>
            <a:r>
              <a:rPr sz="1600" spc="-5" dirty="0" err="1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conectividad</a:t>
            </a:r>
            <a:r>
              <a:rPr sz="1600" spc="-5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con </a:t>
            </a:r>
            <a:r>
              <a:rPr sz="1600" spc="-49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lang="es-MX"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E</a:t>
            </a:r>
            <a:r>
              <a:rPr sz="1600" spc="-5" dirty="0" err="1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stados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spc="-5" dirty="0" err="1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colindantes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spc="-5" dirty="0" err="1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como</a:t>
            </a:r>
            <a:r>
              <a:rPr sz="1600" spc="-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Oaxaca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y </a:t>
            </a:r>
            <a:r>
              <a:rPr sz="1600" spc="5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sz="1600" dirty="0">
                <a:solidFill>
                  <a:srgbClr val="002060"/>
                </a:solidFill>
                <a:latin typeface="Montserrat" panose="00000500000000000000" pitchFamily="2" charset="0"/>
                <a:cs typeface="Montserrat"/>
              </a:rPr>
              <a:t>Puebla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769CACA-ADDF-4BC8-96A0-4EDF7D859E10}"/>
              </a:ext>
            </a:extLst>
          </p:cNvPr>
          <p:cNvSpPr/>
          <p:nvPr/>
        </p:nvSpPr>
        <p:spPr>
          <a:xfrm>
            <a:off x="6847875" y="1237411"/>
            <a:ext cx="389101" cy="1404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2">
              <a:defRPr/>
            </a:pPr>
            <a:endParaRPr lang="es-MX" sz="160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9EAB880-A2A8-4FD5-AADF-1148F4EB4687}"/>
              </a:ext>
            </a:extLst>
          </p:cNvPr>
          <p:cNvSpPr txBox="1"/>
          <p:nvPr/>
        </p:nvSpPr>
        <p:spPr>
          <a:xfrm>
            <a:off x="7336472" y="1187852"/>
            <a:ext cx="4496723" cy="239448"/>
          </a:xfrm>
          <a:prstGeom prst="rect">
            <a:avLst/>
          </a:prstGeom>
          <a:noFill/>
        </p:spPr>
        <p:txBody>
          <a:bodyPr wrap="square" lIns="24534" tIns="12267" rIns="24534" bIns="12267" rtlCol="0" anchor="t">
            <a:spAutoFit/>
          </a:bodyPr>
          <a:lstStyle/>
          <a:p>
            <a:pPr defTabSz="914382">
              <a:defRPr/>
            </a:pPr>
            <a:r>
              <a:rPr lang="es-MX" sz="1395">
                <a:latin typeface="Montserrat"/>
              </a:rPr>
              <a:t>Carreteras federales </a:t>
            </a:r>
            <a:r>
              <a:rPr lang="es-MX" sz="1395" dirty="0">
                <a:latin typeface="Montserrat"/>
              </a:rPr>
              <a:t>(ejes interestatales)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94C4C84-ED89-408D-A738-798BB193D86B}"/>
              </a:ext>
            </a:extLst>
          </p:cNvPr>
          <p:cNvSpPr txBox="1"/>
          <p:nvPr/>
        </p:nvSpPr>
        <p:spPr>
          <a:xfrm>
            <a:off x="7308342" y="1675193"/>
            <a:ext cx="449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82">
              <a:defRPr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Carreteras alimentadoras existentes que se ligan o son </a:t>
            </a:r>
            <a:r>
              <a:rPr lang="es-MX" sz="1400">
                <a:solidFill>
                  <a:prstClr val="black"/>
                </a:solidFill>
                <a:latin typeface="Montserrat" panose="00000500000000000000" pitchFamily="2" charset="0"/>
              </a:rPr>
              <a:t>susceptibles de 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ligarse a </a:t>
            </a:r>
            <a:r>
              <a:rPr lang="es-MX" sz="1400">
                <a:solidFill>
                  <a:prstClr val="black"/>
                </a:solidFill>
                <a:latin typeface="Montserrat" panose="00000500000000000000" pitchFamily="2" charset="0"/>
              </a:rPr>
              <a:t>red federal</a:t>
            </a: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EEC6B1C-DB2A-4039-BADE-0FC409AB2C1B}"/>
              </a:ext>
            </a:extLst>
          </p:cNvPr>
          <p:cNvSpPr/>
          <p:nvPr/>
        </p:nvSpPr>
        <p:spPr>
          <a:xfrm>
            <a:off x="6861408" y="1825045"/>
            <a:ext cx="389101" cy="140494"/>
          </a:xfrm>
          <a:prstGeom prst="rect">
            <a:avLst/>
          </a:prstGeom>
          <a:solidFill>
            <a:srgbClr val="4318FC"/>
          </a:solidFill>
          <a:ln>
            <a:solidFill>
              <a:srgbClr val="4318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2">
              <a:defRPr/>
            </a:pPr>
            <a:endParaRPr lang="es-MX" sz="160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AE3E046-636D-449F-A656-7D2CF78E9EDB}"/>
              </a:ext>
            </a:extLst>
          </p:cNvPr>
          <p:cNvSpPr txBox="1"/>
          <p:nvPr/>
        </p:nvSpPr>
        <p:spPr>
          <a:xfrm>
            <a:off x="7787552" y="5275304"/>
            <a:ext cx="3373277" cy="308981"/>
          </a:xfrm>
          <a:prstGeom prst="rect">
            <a:avLst/>
          </a:prstGeom>
          <a:solidFill>
            <a:schemeClr val="bg1"/>
          </a:solidFill>
        </p:spPr>
        <p:txBody>
          <a:bodyPr wrap="square" lIns="24534" tIns="12267" rIns="24534" bIns="12267" anchor="t">
            <a:spAutoFit/>
          </a:bodyPr>
          <a:lstStyle/>
          <a:p>
            <a:pPr defTabSz="914360"/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</a:rPr>
              <a:t>A</a:t>
            </a:r>
            <a:r>
              <a:rPr lang="es-MX" sz="1600" spc="-5" dirty="0">
                <a:solidFill>
                  <a:srgbClr val="002060"/>
                </a:solidFill>
                <a:latin typeface="Montserrat" panose="00000500000000000000" pitchFamily="2" charset="0"/>
              </a:rPr>
              <a:t>cceso a servicios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E43912B-421E-0C07-3B75-5E73140225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37" name="CustomShape 2">
            <a:extLst>
              <a:ext uri="{FF2B5EF4-FFF2-40B4-BE49-F238E27FC236}">
                <a16:creationId xmlns:a16="http://schemas.microsoft.com/office/drawing/2014/main" id="{668D9FDF-39CF-22A7-3499-99B0176D4E8B}"/>
              </a:ext>
            </a:extLst>
          </p:cNvPr>
          <p:cNvSpPr/>
          <p:nvPr/>
        </p:nvSpPr>
        <p:spPr>
          <a:xfrm>
            <a:off x="215239" y="303560"/>
            <a:ext cx="5366695" cy="8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Red carretera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Con el </a:t>
            </a:r>
            <a:r>
              <a:rPr lang="es-MX" sz="2400" b="1" spc="-1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programa de </a:t>
            </a: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caminos</a:t>
            </a: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pic>
        <p:nvPicPr>
          <p:cNvPr id="22" name="Imagen 21" descr="Mapa&#10;&#10;Descripción generada automáticamente">
            <a:extLst>
              <a:ext uri="{FF2B5EF4-FFF2-40B4-BE49-F238E27FC236}">
                <a16:creationId xmlns:a16="http://schemas.microsoft.com/office/drawing/2014/main" id="{9E8DDB6E-9048-4286-BB4B-5B0B33C2C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r="5373" b="1318"/>
          <a:stretch/>
        </p:blipFill>
        <p:spPr bwMode="auto">
          <a:xfrm>
            <a:off x="477520" y="1237411"/>
            <a:ext cx="5618480" cy="5184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8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D0AA0CF0-EACB-FB43-5D94-0EC39630962D}"/>
              </a:ext>
            </a:extLst>
          </p:cNvPr>
          <p:cNvSpPr/>
          <p:nvPr/>
        </p:nvSpPr>
        <p:spPr>
          <a:xfrm>
            <a:off x="215240" y="303560"/>
            <a:ext cx="7536688" cy="408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Avances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E97E977-816F-EAC5-8942-C72750EB1E1D}"/>
              </a:ext>
            </a:extLst>
          </p:cNvPr>
          <p:cNvGraphicFramePr>
            <a:graphicFrameLocks noGrp="1"/>
          </p:cNvGraphicFramePr>
          <p:nvPr/>
        </p:nvGraphicFramePr>
        <p:xfrm>
          <a:off x="802834" y="5917212"/>
          <a:ext cx="4755003" cy="707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001">
                  <a:extLst>
                    <a:ext uri="{9D8B030D-6E8A-4147-A177-3AD203B41FA5}">
                      <a16:colId xmlns:a16="http://schemas.microsoft.com/office/drawing/2014/main" val="3954138726"/>
                    </a:ext>
                  </a:extLst>
                </a:gridCol>
                <a:gridCol w="1585001">
                  <a:extLst>
                    <a:ext uri="{9D8B030D-6E8A-4147-A177-3AD203B41FA5}">
                      <a16:colId xmlns:a16="http://schemas.microsoft.com/office/drawing/2014/main" val="1166388787"/>
                    </a:ext>
                  </a:extLst>
                </a:gridCol>
                <a:gridCol w="1585001">
                  <a:extLst>
                    <a:ext uri="{9D8B030D-6E8A-4147-A177-3AD203B41FA5}">
                      <a16:colId xmlns:a16="http://schemas.microsoft.com/office/drawing/2014/main" val="4234272179"/>
                    </a:ext>
                  </a:extLst>
                </a:gridCol>
              </a:tblGrid>
              <a:tr h="3835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Cemento (toneladas)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691B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Arena (m</a:t>
                      </a:r>
                      <a:r>
                        <a:rPr lang="es-MX" sz="1200" u="none" strike="noStrike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  <a:r>
                        <a:rPr lang="es-MX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)</a:t>
                      </a:r>
                      <a:endParaRPr lang="es-MX" sz="12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691B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Grava (m</a:t>
                      </a:r>
                      <a:r>
                        <a:rPr lang="es-MX" sz="1200" u="none" strike="noStrike" baseline="300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  <a:r>
                        <a:rPr lang="es-MX" sz="1200" u="none" strike="noStrike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)</a:t>
                      </a:r>
                      <a:endParaRPr lang="es-MX" sz="12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691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33709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22,783.50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8,305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Montserrat" panose="00000500000000000000" pitchFamily="2" charset="0"/>
                        </a:rPr>
                        <a:t>8,795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0081644"/>
                  </a:ext>
                </a:extLst>
              </a:tr>
            </a:tbl>
          </a:graphicData>
        </a:graphic>
      </p:graphicFrame>
      <p:grpSp>
        <p:nvGrpSpPr>
          <p:cNvPr id="19" name="Grupo 18">
            <a:extLst>
              <a:ext uri="{FF2B5EF4-FFF2-40B4-BE49-F238E27FC236}">
                <a16:creationId xmlns:a16="http://schemas.microsoft.com/office/drawing/2014/main" id="{2F75E4F2-100E-0929-A567-8A58F452F4A9}"/>
              </a:ext>
            </a:extLst>
          </p:cNvPr>
          <p:cNvGrpSpPr/>
          <p:nvPr/>
        </p:nvGrpSpPr>
        <p:grpSpPr>
          <a:xfrm>
            <a:off x="802834" y="4845604"/>
            <a:ext cx="4755004" cy="1071608"/>
            <a:chOff x="779376" y="4069036"/>
            <a:chExt cx="7328301" cy="1533526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0C0170C-C116-4440-C0FD-6D09D254C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1833"/>
            <a:stretch/>
          </p:blipFill>
          <p:spPr>
            <a:xfrm>
              <a:off x="779376" y="4069037"/>
              <a:ext cx="2422931" cy="153352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CBF77F68-7CC6-8923-264C-A6D98B2FC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349" r="36081"/>
            <a:stretch/>
          </p:blipFill>
          <p:spPr>
            <a:xfrm>
              <a:off x="3248167" y="4069037"/>
              <a:ext cx="2422931" cy="15335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EFE6C12-120E-4276-3328-C51712C99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022" r="1407"/>
            <a:stretch/>
          </p:blipFill>
          <p:spPr>
            <a:xfrm>
              <a:off x="5684746" y="4069036"/>
              <a:ext cx="2422931" cy="1533525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18D97D6-9688-E481-50E0-5257A27E0897}"/>
              </a:ext>
            </a:extLst>
          </p:cNvPr>
          <p:cNvSpPr txBox="1"/>
          <p:nvPr/>
        </p:nvSpPr>
        <p:spPr>
          <a:xfrm>
            <a:off x="802834" y="4537827"/>
            <a:ext cx="1368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91B33"/>
                </a:solidFill>
                <a:latin typeface="Montserrat" panose="00000500000000000000" pitchFamily="2" charset="0"/>
              </a:rPr>
              <a:t>Materiales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413D7DE-5F34-7A83-0939-1577DDC323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34"/>
          <a:stretch/>
        </p:blipFill>
        <p:spPr>
          <a:xfrm>
            <a:off x="8023789" y="4845604"/>
            <a:ext cx="1736522" cy="167333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52AEEC1-7A20-6B16-46EC-043BFE02A39C}"/>
              </a:ext>
            </a:extLst>
          </p:cNvPr>
          <p:cNvSpPr txBox="1"/>
          <p:nvPr/>
        </p:nvSpPr>
        <p:spPr>
          <a:xfrm>
            <a:off x="5827865" y="4537826"/>
            <a:ext cx="3087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600" b="1" i="0" u="none" strike="noStrike" dirty="0">
                <a:solidFill>
                  <a:srgbClr val="235B4E"/>
                </a:solidFill>
                <a:effectLst/>
                <a:latin typeface="Montserrat" panose="00000500000000000000" pitchFamily="2" charset="0"/>
              </a:rPr>
              <a:t>Equipos y Herramientas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90B8727-9361-2DE4-91F2-27D471348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29740"/>
              </p:ext>
            </p:extLst>
          </p:nvPr>
        </p:nvGraphicFramePr>
        <p:xfrm>
          <a:off x="5986463" y="4845604"/>
          <a:ext cx="1990846" cy="16733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5316">
                  <a:extLst>
                    <a:ext uri="{9D8B030D-6E8A-4147-A177-3AD203B41FA5}">
                      <a16:colId xmlns:a16="http://schemas.microsoft.com/office/drawing/2014/main" val="1143122315"/>
                    </a:ext>
                  </a:extLst>
                </a:gridCol>
                <a:gridCol w="625530">
                  <a:extLst>
                    <a:ext uri="{9D8B030D-6E8A-4147-A177-3AD203B41FA5}">
                      <a16:colId xmlns:a16="http://schemas.microsoft.com/office/drawing/2014/main" val="3830485961"/>
                    </a:ext>
                  </a:extLst>
                </a:gridCol>
              </a:tblGrid>
              <a:tr h="271588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REVOLVEDORAS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245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03092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PALAS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1483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550840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PICOS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973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758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CARRETILLAS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904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525475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CORTADORAS</a:t>
                      </a:r>
                      <a:endParaRPr lang="es-MX" sz="105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u="none" strike="noStrike" dirty="0">
                          <a:effectLst/>
                          <a:latin typeface="Montserrat" panose="00000500000000000000" pitchFamily="2" charset="0"/>
                        </a:rPr>
                        <a:t>29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85848"/>
                  </a:ext>
                </a:extLst>
              </a:tr>
            </a:tbl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A232CC82-187D-0276-5997-2CC35C07C73C}"/>
              </a:ext>
            </a:extLst>
          </p:cNvPr>
          <p:cNvSpPr txBox="1"/>
          <p:nvPr/>
        </p:nvSpPr>
        <p:spPr>
          <a:xfrm>
            <a:off x="1283802" y="2085462"/>
            <a:ext cx="2994354" cy="1199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Montserrat" panose="00000500000000000000" pitchFamily="2" charset="0"/>
              </a:rPr>
              <a:t>429 CUADRILLAS</a:t>
            </a:r>
            <a:r>
              <a:rPr lang="es-MX" dirty="0">
                <a:latin typeface="Montserrat" panose="00000500000000000000" pitchFamily="2" charset="0"/>
              </a:rPr>
              <a:t>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Montserrat" panose="00000500000000000000" pitchFamily="2" charset="0"/>
              </a:rPr>
              <a:t>6,107 HOMBRES	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Montserrat" panose="00000500000000000000" pitchFamily="2" charset="0"/>
              </a:rPr>
              <a:t>   588  MUJERES</a:t>
            </a:r>
            <a:r>
              <a:rPr lang="es-MX" dirty="0">
                <a:latin typeface="Montserrat" panose="00000500000000000000" pitchFamily="2" charset="0"/>
              </a:rPr>
              <a:t>	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31996E-DDE4-2641-1383-221424348A94}"/>
              </a:ext>
            </a:extLst>
          </p:cNvPr>
          <p:cNvSpPr txBox="1"/>
          <p:nvPr/>
        </p:nvSpPr>
        <p:spPr>
          <a:xfrm>
            <a:off x="1418781" y="3515660"/>
            <a:ext cx="2477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235B4E"/>
                </a:solidFill>
                <a:latin typeface="Montserrat" panose="00000500000000000000" pitchFamily="2" charset="0"/>
              </a:rPr>
              <a:t>6,695 EMPLEOS</a:t>
            </a:r>
          </a:p>
        </p:txBody>
      </p:sp>
      <p:sp>
        <p:nvSpPr>
          <p:cNvPr id="36" name="Abrir llave 35">
            <a:extLst>
              <a:ext uri="{FF2B5EF4-FFF2-40B4-BE49-F238E27FC236}">
                <a16:creationId xmlns:a16="http://schemas.microsoft.com/office/drawing/2014/main" id="{7C8D94FB-5147-E01B-DAFE-0917A8343A34}"/>
              </a:ext>
            </a:extLst>
          </p:cNvPr>
          <p:cNvSpPr/>
          <p:nvPr/>
        </p:nvSpPr>
        <p:spPr>
          <a:xfrm>
            <a:off x="16185556" y="780169"/>
            <a:ext cx="382137" cy="20866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id="{EBCA2E2A-D8DB-7998-81D1-D5385BB6D278}"/>
              </a:ext>
            </a:extLst>
          </p:cNvPr>
          <p:cNvSpPr/>
          <p:nvPr/>
        </p:nvSpPr>
        <p:spPr>
          <a:xfrm>
            <a:off x="4829859" y="2045348"/>
            <a:ext cx="646331" cy="1142301"/>
          </a:xfrm>
          <a:prstGeom prst="chevron">
            <a:avLst/>
          </a:prstGeom>
          <a:solidFill>
            <a:srgbClr val="B38E5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A5B5C3C-5E48-DE10-304D-A2F686333F52}"/>
              </a:ext>
            </a:extLst>
          </p:cNvPr>
          <p:cNvSpPr txBox="1"/>
          <p:nvPr/>
        </p:nvSpPr>
        <p:spPr>
          <a:xfrm>
            <a:off x="684719" y="1443614"/>
            <a:ext cx="4087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sz="1600" dirty="0">
                <a:solidFill>
                  <a:srgbClr val="235B4E"/>
                </a:solidFill>
                <a:latin typeface="Montserrat" panose="00000500000000000000" pitchFamily="2" charset="0"/>
              </a:rPr>
              <a:t>El </a:t>
            </a:r>
            <a:r>
              <a:rPr lang="es-MX" sz="1600" b="1" dirty="0">
                <a:solidFill>
                  <a:srgbClr val="235B4E"/>
                </a:solidFill>
                <a:latin typeface="Montserrat" panose="00000500000000000000" pitchFamily="2" charset="0"/>
              </a:rPr>
              <a:t>100%</a:t>
            </a:r>
            <a:r>
              <a:rPr lang="es-MX" sz="1600" dirty="0">
                <a:solidFill>
                  <a:srgbClr val="235B4E"/>
                </a:solidFill>
                <a:latin typeface="Montserrat" panose="00000500000000000000" pitchFamily="2" charset="0"/>
              </a:rPr>
              <a:t> de los </a:t>
            </a:r>
            <a:r>
              <a:rPr lang="es-MX" sz="1600" b="1" dirty="0">
                <a:solidFill>
                  <a:srgbClr val="235B4E"/>
                </a:solidFill>
                <a:latin typeface="Montserrat" panose="00000500000000000000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caminos (66)  </a:t>
            </a:r>
            <a:r>
              <a:rPr lang="es-MX" sz="1600" dirty="0">
                <a:solidFill>
                  <a:srgbClr val="235B4E"/>
                </a:solidFill>
                <a:latin typeface="Montserrat" panose="00000500000000000000" pitchFamily="2" charset="0"/>
              </a:rPr>
              <a:t>iniciaron su construcción</a:t>
            </a: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58303C00-6EE3-653C-B18E-A398BF178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95531"/>
              </p:ext>
            </p:extLst>
          </p:nvPr>
        </p:nvGraphicFramePr>
        <p:xfrm>
          <a:off x="6027893" y="1037930"/>
          <a:ext cx="5415297" cy="247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00C77F7-6466-6EBA-8139-BAF9130EAFED}"/>
              </a:ext>
            </a:extLst>
          </p:cNvPr>
          <p:cNvSpPr txBox="1"/>
          <p:nvPr/>
        </p:nvSpPr>
        <p:spPr>
          <a:xfrm>
            <a:off x="6271319" y="3513246"/>
            <a:ext cx="514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solidFill>
                  <a:srgbClr val="235B4E"/>
                </a:solidFill>
                <a:latin typeface="Montserrat" panose="00000500000000000000" pitchFamily="2" charset="0"/>
              </a:rPr>
              <a:t>Se deberá </a:t>
            </a:r>
            <a:r>
              <a:rPr lang="es-MX" sz="1400" dirty="0">
                <a:solidFill>
                  <a:srgbClr val="235B4E"/>
                </a:solidFill>
                <a:latin typeface="Montserrat" panose="00000500000000000000" pitchFamily="2" charset="0"/>
              </a:rPr>
              <a:t>avanzar 33.1 km  al mes durante el periodo </a:t>
            </a:r>
            <a:r>
              <a:rPr lang="es-MX" sz="1400">
                <a:solidFill>
                  <a:srgbClr val="235B4E"/>
                </a:solidFill>
                <a:latin typeface="Montserrat" panose="00000500000000000000" pitchFamily="2" charset="0"/>
              </a:rPr>
              <a:t>Jul-Dic de </a:t>
            </a:r>
            <a:r>
              <a:rPr lang="es-MX" sz="1400" dirty="0">
                <a:solidFill>
                  <a:srgbClr val="235B4E"/>
                </a:solidFill>
                <a:latin typeface="Montserrat" panose="00000500000000000000" pitchFamily="2" charset="0"/>
              </a:rPr>
              <a:t>2022 para cumplir con la </a:t>
            </a:r>
            <a:r>
              <a:rPr lang="es-MX" sz="1400">
                <a:solidFill>
                  <a:srgbClr val="235B4E"/>
                </a:solidFill>
                <a:latin typeface="Montserrat" panose="00000500000000000000" pitchFamily="2" charset="0"/>
              </a:rPr>
              <a:t>meta de </a:t>
            </a:r>
            <a:r>
              <a:rPr lang="es-MX" sz="1400" dirty="0">
                <a:solidFill>
                  <a:srgbClr val="235B4E"/>
                </a:solidFill>
                <a:latin typeface="Montserrat" panose="00000500000000000000" pitchFamily="2" charset="0"/>
              </a:rPr>
              <a:t>221.3 Km</a:t>
            </a:r>
          </a:p>
        </p:txBody>
      </p:sp>
      <p:pic>
        <p:nvPicPr>
          <p:cNvPr id="21" name="Picture 30" descr="Icon&#10;&#10;Description automatically generated">
            <a:extLst>
              <a:ext uri="{FF2B5EF4-FFF2-40B4-BE49-F238E27FC236}">
                <a16:creationId xmlns:a16="http://schemas.microsoft.com/office/drawing/2014/main" id="{CC42293F-A12A-A249-579D-CEA843212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10" y="3508984"/>
            <a:ext cx="521306" cy="523220"/>
          </a:xfrm>
          <a:prstGeom prst="rect">
            <a:avLst/>
          </a:prstGeom>
          <a:solidFill>
            <a:srgbClr val="235B4E"/>
          </a:solidFill>
        </p:spPr>
      </p:pic>
    </p:spTree>
    <p:extLst>
      <p:ext uri="{BB962C8B-B14F-4D97-AF65-F5344CB8AC3E}">
        <p14:creationId xmlns:p14="http://schemas.microsoft.com/office/powerpoint/2010/main" val="191352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a 41">
            <a:extLst>
              <a:ext uri="{FF2B5EF4-FFF2-40B4-BE49-F238E27FC236}">
                <a16:creationId xmlns:a16="http://schemas.microsoft.com/office/drawing/2014/main" id="{978466FC-0DC8-71BB-1928-BCA6D2204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098590"/>
              </p:ext>
            </p:extLst>
          </p:nvPr>
        </p:nvGraphicFramePr>
        <p:xfrm>
          <a:off x="631691" y="939959"/>
          <a:ext cx="10631606" cy="53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stomShape 2">
            <a:extLst>
              <a:ext uri="{FF2B5EF4-FFF2-40B4-BE49-F238E27FC236}">
                <a16:creationId xmlns:a16="http://schemas.microsoft.com/office/drawing/2014/main" id="{D0AA0CF0-EACB-FB43-5D94-0EC39630962D}"/>
              </a:ext>
            </a:extLst>
          </p:cNvPr>
          <p:cNvSpPr/>
          <p:nvPr/>
        </p:nvSpPr>
        <p:spPr>
          <a:xfrm>
            <a:off x="215240" y="303560"/>
            <a:ext cx="7536688" cy="953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Acciones y estrategias  para cumplir la meta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Administrativas</a:t>
            </a: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78692179-EE69-B19F-DFB0-8BA98F4B12B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8" y="4329853"/>
            <a:ext cx="1934468" cy="1934468"/>
          </a:xfrm>
          <a:prstGeom prst="rect">
            <a:avLst/>
          </a:prstGeom>
        </p:spPr>
      </p:pic>
      <p:pic>
        <p:nvPicPr>
          <p:cNvPr id="13" name="Imagen 1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33EDF6-3B57-D983-7529-7F5BD63AB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02" y="1680206"/>
            <a:ext cx="1267733" cy="1122939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BCBE616C-C06E-3D2B-12E4-743361AA7E8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43" y="1511079"/>
            <a:ext cx="2020535" cy="20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a 41">
            <a:extLst>
              <a:ext uri="{FF2B5EF4-FFF2-40B4-BE49-F238E27FC236}">
                <a16:creationId xmlns:a16="http://schemas.microsoft.com/office/drawing/2014/main" id="{978466FC-0DC8-71BB-1928-BCA6D2204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041714"/>
              </p:ext>
            </p:extLst>
          </p:nvPr>
        </p:nvGraphicFramePr>
        <p:xfrm>
          <a:off x="536157" y="1570099"/>
          <a:ext cx="10631606" cy="53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stomShape 2">
            <a:extLst>
              <a:ext uri="{FF2B5EF4-FFF2-40B4-BE49-F238E27FC236}">
                <a16:creationId xmlns:a16="http://schemas.microsoft.com/office/drawing/2014/main" id="{D0AA0CF0-EACB-FB43-5D94-0EC39630962D}"/>
              </a:ext>
            </a:extLst>
          </p:cNvPr>
          <p:cNvSpPr/>
          <p:nvPr/>
        </p:nvSpPr>
        <p:spPr>
          <a:xfrm>
            <a:off x="215240" y="303560"/>
            <a:ext cx="7536688" cy="953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Acciones y estrategias  para cumplir la meta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Técnicas</a:t>
            </a: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B98A67-BBDD-C175-13D8-A4AE7AFABD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20" t="37556" r="21133" b="38119"/>
          <a:stretch/>
        </p:blipFill>
        <p:spPr>
          <a:xfrm>
            <a:off x="1078743" y="1257372"/>
            <a:ext cx="2904841" cy="197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Una camioneta blanca&#10;&#10;Descripción generada automáticamente con confianza media">
            <a:extLst>
              <a:ext uri="{FF2B5EF4-FFF2-40B4-BE49-F238E27FC236}">
                <a16:creationId xmlns:a16="http://schemas.microsoft.com/office/drawing/2014/main" id="{5D3F59DA-5FBD-1C01-FA41-4AC903DB3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49" y="5080266"/>
            <a:ext cx="2371265" cy="1342167"/>
          </a:xfrm>
          <a:prstGeom prst="rect">
            <a:avLst/>
          </a:prstGeom>
        </p:spPr>
      </p:pic>
      <p:pic>
        <p:nvPicPr>
          <p:cNvPr id="43" name="Imagen 4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217939BF-87B4-258B-3A49-46E60CE5CE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372" t="30691" r="41761" b="46286"/>
          <a:stretch/>
        </p:blipFill>
        <p:spPr bwMode="auto">
          <a:xfrm>
            <a:off x="5837153" y="1252686"/>
            <a:ext cx="2371265" cy="140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31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D0AA0CF0-EACB-FB43-5D94-0EC39630962D}"/>
              </a:ext>
            </a:extLst>
          </p:cNvPr>
          <p:cNvSpPr/>
          <p:nvPr/>
        </p:nvSpPr>
        <p:spPr>
          <a:xfrm>
            <a:off x="215240" y="303560"/>
            <a:ext cx="7536688" cy="408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Primera Ministración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B66D0D8-F64D-C575-114E-ECD7287CC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5081"/>
              </p:ext>
            </p:extLst>
          </p:nvPr>
        </p:nvGraphicFramePr>
        <p:xfrm>
          <a:off x="2220035" y="1017916"/>
          <a:ext cx="7751929" cy="4832208"/>
        </p:xfrm>
        <a:graphic>
          <a:graphicData uri="http://schemas.openxmlformats.org/drawingml/2006/table">
            <a:tbl>
              <a:tblPr/>
              <a:tblGrid>
                <a:gridCol w="1654506">
                  <a:extLst>
                    <a:ext uri="{9D8B030D-6E8A-4147-A177-3AD203B41FA5}">
                      <a16:colId xmlns:a16="http://schemas.microsoft.com/office/drawing/2014/main" val="1754944462"/>
                    </a:ext>
                  </a:extLst>
                </a:gridCol>
                <a:gridCol w="3883096">
                  <a:extLst>
                    <a:ext uri="{9D8B030D-6E8A-4147-A177-3AD203B41FA5}">
                      <a16:colId xmlns:a16="http://schemas.microsoft.com/office/drawing/2014/main" val="2718799823"/>
                    </a:ext>
                  </a:extLst>
                </a:gridCol>
                <a:gridCol w="2214327">
                  <a:extLst>
                    <a:ext uri="{9D8B030D-6E8A-4147-A177-3AD203B41FA5}">
                      <a16:colId xmlns:a16="http://schemas.microsoft.com/office/drawing/2014/main" val="30629593"/>
                    </a:ext>
                  </a:extLst>
                </a:gridCol>
              </a:tblGrid>
              <a:tr h="2467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5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5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Monto (mdp)</a:t>
                      </a:r>
                    </a:p>
                  </a:txBody>
                  <a:tcPr marL="4922" marR="4922" marT="4922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5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67429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Acatepec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5699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Alcozauca</a:t>
                      </a: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Guerrero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0893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Atlamajalcingo</a:t>
                      </a: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04840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Atlixtac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1887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Cochoapa </a:t>
                      </a: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El Grande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14.259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70323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Copanatoyac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14.100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87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Cualac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68381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Huamuxtitlan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2321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Igualapa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9888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Iliatenco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14.259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3055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Malinaltepec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590093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Olinala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2139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 Luis Acatlán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14.259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46608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Tlacoachistlahuaca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14.157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27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Tlacoapa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43003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Tlalixtaquilla</a:t>
                      </a: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Maldonado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14.115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30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Tlapa 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Comonfort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14.259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847448"/>
                  </a:ext>
                </a:extLst>
              </a:tr>
              <a:tr h="2659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Xalpatlahuac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4199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Xochihuehuetlán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14.262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953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Xochistlahuaca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9453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Metlatonoc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1340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Zapotitlán Tablas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61715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Alpoyeca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14.112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53888"/>
                  </a:ext>
                </a:extLst>
              </a:tr>
              <a:tr h="1673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325.35</a:t>
                      </a:r>
                    </a:p>
                  </a:txBody>
                  <a:tcPr marL="4922" marR="4922" marT="4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8238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D390CD8-9CDF-64B6-8087-74AC12C385EC}"/>
              </a:ext>
            </a:extLst>
          </p:cNvPr>
          <p:cNvSpPr txBox="1"/>
          <p:nvPr/>
        </p:nvSpPr>
        <p:spPr>
          <a:xfrm>
            <a:off x="896293" y="6002645"/>
            <a:ext cx="8542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Montserrat" panose="00000500000000000000" pitchFamily="2" charset="0"/>
              </a:rPr>
              <a:t>La </a:t>
            </a:r>
            <a:r>
              <a:rPr lang="es-MX" sz="1400">
                <a:latin typeface="Montserrat" panose="00000500000000000000" pitchFamily="2" charset="0"/>
              </a:rPr>
              <a:t>fecha de transferencia de </a:t>
            </a:r>
            <a:r>
              <a:rPr lang="es-MX" sz="1400" dirty="0">
                <a:latin typeface="Montserrat" panose="00000500000000000000" pitchFamily="2" charset="0"/>
              </a:rPr>
              <a:t>recursos a los municipios fue el </a:t>
            </a:r>
            <a:r>
              <a:rPr lang="es-MX" sz="1400">
                <a:latin typeface="Montserrat" panose="00000500000000000000" pitchFamily="2" charset="0"/>
              </a:rPr>
              <a:t>22 de marzo de </a:t>
            </a:r>
            <a:r>
              <a:rPr lang="es-MX" sz="1400" dirty="0">
                <a:latin typeface="Montserrat" panose="00000500000000000000" pitchFamily="2" charset="0"/>
              </a:rPr>
              <a:t>2022 a </a:t>
            </a:r>
            <a:r>
              <a:rPr lang="es-MX" sz="1400">
                <a:latin typeface="Montserrat" panose="00000500000000000000" pitchFamily="2" charset="0"/>
              </a:rPr>
              <a:t>excepción del municipio de </a:t>
            </a:r>
            <a:r>
              <a:rPr lang="es-MX" sz="1400" dirty="0">
                <a:latin typeface="Montserrat" panose="00000500000000000000" pitchFamily="2" charset="0"/>
              </a:rPr>
              <a:t>Alpoyeca que se realizó el </a:t>
            </a:r>
            <a:r>
              <a:rPr lang="es-MX" sz="1400">
                <a:latin typeface="Montserrat" panose="00000500000000000000" pitchFamily="2" charset="0"/>
              </a:rPr>
              <a:t>28 de marzo del </a:t>
            </a:r>
            <a:r>
              <a:rPr lang="es-MX" sz="1400" dirty="0">
                <a:latin typeface="Montserrat" panose="00000500000000000000" pitchFamily="2" charset="0"/>
              </a:rPr>
              <a:t>2022</a:t>
            </a:r>
          </a:p>
        </p:txBody>
      </p:sp>
      <p:sp>
        <p:nvSpPr>
          <p:cNvPr id="9" name="Flecha: curvada hacia la derecha 8">
            <a:hlinkClick r:id="rId3" action="ppaction://hlinksldjump"/>
            <a:extLst>
              <a:ext uri="{FF2B5EF4-FFF2-40B4-BE49-F238E27FC236}">
                <a16:creationId xmlns:a16="http://schemas.microsoft.com/office/drawing/2014/main" id="{1230BD2F-786D-F64E-3CCC-E141CBD6ECA6}"/>
              </a:ext>
            </a:extLst>
          </p:cNvPr>
          <p:cNvSpPr/>
          <p:nvPr/>
        </p:nvSpPr>
        <p:spPr>
          <a:xfrm rot="10800000">
            <a:off x="11053574" y="5199154"/>
            <a:ext cx="460885" cy="650970"/>
          </a:xfrm>
          <a:prstGeom prst="curvedRightArrow">
            <a:avLst/>
          </a:prstGeom>
          <a:solidFill>
            <a:srgbClr val="317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D0AA0CF0-EACB-FB43-5D94-0EC39630962D}"/>
              </a:ext>
            </a:extLst>
          </p:cNvPr>
          <p:cNvSpPr/>
          <p:nvPr/>
        </p:nvSpPr>
        <p:spPr>
          <a:xfrm>
            <a:off x="215240" y="303560"/>
            <a:ext cx="7536688" cy="745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Caminos Iniciados (Convenio 2022)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spc="-1" dirty="0">
                <a:solidFill>
                  <a:srgbClr val="6E152E"/>
                </a:solidFill>
                <a:latin typeface="Montserrat" panose="00000500000000000000" pitchFamily="2" charset="0"/>
                <a:ea typeface="DejaVu Sans"/>
                <a:cs typeface="DejaVu Sans"/>
              </a:rPr>
              <a:t>M</a:t>
            </a:r>
            <a:r>
              <a:rPr kumimoji="0" lang="es-MX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ayores</a:t>
            </a:r>
            <a:r>
              <a:rPr kumimoji="0" lang="es-MX" sz="2400" b="1" i="0" u="none" strike="noStrike" kern="1200" cap="none" spc="-1" normalizeH="0" baseline="0" noProof="0" dirty="0">
                <a:ln>
                  <a:noFill/>
                </a:ln>
                <a:solidFill>
                  <a:srgbClr val="6E152E"/>
                </a:solidFill>
                <a:effectLst/>
                <a:uLnTx/>
                <a:uFillTx/>
                <a:latin typeface="Montserrat" panose="00000500000000000000" pitchFamily="2" charset="0"/>
                <a:ea typeface="DejaVu Sans"/>
                <a:cs typeface="DejaVu Sans"/>
              </a:rPr>
              <a:t> a 10 km</a:t>
            </a:r>
          </a:p>
          <a:p>
            <a:pPr marL="12600" marR="0" lvl="0" indent="0" algn="l" defTabSz="914400" rtl="0" eaLnBrk="1" fontAlgn="auto" latinLnBrk="0" hangingPunct="1">
              <a:lnSpc>
                <a:spcPct val="90000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-1" normalizeH="0" baseline="0" noProof="0" dirty="0">
              <a:ln>
                <a:noFill/>
              </a:ln>
              <a:solidFill>
                <a:srgbClr val="6E152E"/>
              </a:solidFill>
              <a:effectLst/>
              <a:uLnTx/>
              <a:uFillTx/>
              <a:latin typeface="Montserrat" panose="00000500000000000000" pitchFamily="2" charset="0"/>
              <a:ea typeface="DejaVu Sans"/>
              <a:cs typeface="DejaVu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BBEEB3-ECAC-570E-1D25-13EBD38083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24" y="75959"/>
            <a:ext cx="3456000" cy="864000"/>
          </a:xfrm>
          <a:prstGeom prst="rect">
            <a:avLst/>
          </a:prstGeom>
        </p:spPr>
      </p:pic>
      <p:sp>
        <p:nvSpPr>
          <p:cNvPr id="7" name="Flecha: hacia abajo 6">
            <a:hlinkClick r:id="rId3" action="ppaction://hlinksldjump"/>
            <a:extLst>
              <a:ext uri="{FF2B5EF4-FFF2-40B4-BE49-F238E27FC236}">
                <a16:creationId xmlns:a16="http://schemas.microsoft.com/office/drawing/2014/main" id="{E3C08E8F-9915-7F30-35CC-BB944FFED1D9}"/>
              </a:ext>
            </a:extLst>
          </p:cNvPr>
          <p:cNvSpPr/>
          <p:nvPr/>
        </p:nvSpPr>
        <p:spPr>
          <a:xfrm>
            <a:off x="5769736" y="5824475"/>
            <a:ext cx="652528" cy="74510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F8A5AE1-D7C1-75BD-C824-607256F3A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73263"/>
              </p:ext>
            </p:extLst>
          </p:nvPr>
        </p:nvGraphicFramePr>
        <p:xfrm>
          <a:off x="838199" y="1331472"/>
          <a:ext cx="10515601" cy="4195056"/>
        </p:xfrm>
        <a:graphic>
          <a:graphicData uri="http://schemas.openxmlformats.org/drawingml/2006/table">
            <a:tbl>
              <a:tblPr/>
              <a:tblGrid>
                <a:gridCol w="557463">
                  <a:extLst>
                    <a:ext uri="{9D8B030D-6E8A-4147-A177-3AD203B41FA5}">
                      <a16:colId xmlns:a16="http://schemas.microsoft.com/office/drawing/2014/main" val="2279095353"/>
                    </a:ext>
                  </a:extLst>
                </a:gridCol>
                <a:gridCol w="1374834">
                  <a:extLst>
                    <a:ext uri="{9D8B030D-6E8A-4147-A177-3AD203B41FA5}">
                      <a16:colId xmlns:a16="http://schemas.microsoft.com/office/drawing/2014/main" val="2470307953"/>
                    </a:ext>
                  </a:extLst>
                </a:gridCol>
                <a:gridCol w="2571524">
                  <a:extLst>
                    <a:ext uri="{9D8B030D-6E8A-4147-A177-3AD203B41FA5}">
                      <a16:colId xmlns:a16="http://schemas.microsoft.com/office/drawing/2014/main" val="1252547591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208338295"/>
                    </a:ext>
                  </a:extLst>
                </a:gridCol>
                <a:gridCol w="529390">
                  <a:extLst>
                    <a:ext uri="{9D8B030D-6E8A-4147-A177-3AD203B41FA5}">
                      <a16:colId xmlns:a16="http://schemas.microsoft.com/office/drawing/2014/main" val="3855638607"/>
                    </a:ext>
                  </a:extLst>
                </a:gridCol>
                <a:gridCol w="745957">
                  <a:extLst>
                    <a:ext uri="{9D8B030D-6E8A-4147-A177-3AD203B41FA5}">
                      <a16:colId xmlns:a16="http://schemas.microsoft.com/office/drawing/2014/main" val="1149830738"/>
                    </a:ext>
                  </a:extLst>
                </a:gridCol>
                <a:gridCol w="518978">
                  <a:extLst>
                    <a:ext uri="{9D8B030D-6E8A-4147-A177-3AD203B41FA5}">
                      <a16:colId xmlns:a16="http://schemas.microsoft.com/office/drawing/2014/main" val="3451421961"/>
                    </a:ext>
                  </a:extLst>
                </a:gridCol>
                <a:gridCol w="1839212">
                  <a:extLst>
                    <a:ext uri="{9D8B030D-6E8A-4147-A177-3AD203B41FA5}">
                      <a16:colId xmlns:a16="http://schemas.microsoft.com/office/drawing/2014/main" val="3149544628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686986388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3872263600"/>
                    </a:ext>
                  </a:extLst>
                </a:gridCol>
                <a:gridCol w="790075">
                  <a:extLst>
                    <a:ext uri="{9D8B030D-6E8A-4147-A177-3AD203B41FA5}">
                      <a16:colId xmlns:a16="http://schemas.microsoft.com/office/drawing/2014/main" val="271302460"/>
                    </a:ext>
                  </a:extLst>
                </a:gridCol>
              </a:tblGrid>
              <a:tr h="44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Núm. Camino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Municipio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Camino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Longitud (Km)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Ancho (m)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Inversión (</a:t>
                      </a:r>
                      <a:r>
                        <a:rPr lang="es-MX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)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 (Km)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Tramo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Avance físico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Recurso ministrado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77998"/>
                  </a:ext>
                </a:extLst>
              </a:tr>
              <a:tr h="2230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Km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mdp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81163"/>
                  </a:ext>
                </a:extLst>
              </a:tr>
              <a:tr h="4337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Copanatoyac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E.C. (Copanatoyac - Zapotitlán Tablas) - San Vicente Amole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34.3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 0+000 - km 7+000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0.01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0.18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10.29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919325"/>
                  </a:ext>
                </a:extLst>
              </a:tr>
              <a:tr h="4337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San Luis Acatlán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Yoloxochitl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-arroyo </a:t>
                      </a:r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Cuimapa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16.91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20.58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4.2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 0+000 al km 4+200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0.31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5.36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6.17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40045"/>
                  </a:ext>
                </a:extLst>
              </a:tr>
              <a:tr h="4337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Tlacoapa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Crucero de Magueyera - Plan de Guadalupe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14.74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47.04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9.6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 0+000 - km 9+600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1.56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10.03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14.11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117402"/>
                  </a:ext>
                </a:extLst>
              </a:tr>
              <a:tr h="4337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Cochoapa </a:t>
                      </a: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El Grande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Crucero de </a:t>
                      </a:r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Coyul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  <a:r>
                        <a:rPr lang="es-MX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coyul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-arroyo Prieto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13.99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13.23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 0+000 - km 2+700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0.39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10.29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3.96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549414"/>
                  </a:ext>
                </a:extLst>
              </a:tr>
              <a:tr h="4337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Tlacoachistlahuaca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Tierra Blanca - Terrero Venado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12.45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14.85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3.03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3+030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0.21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7.13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4.45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257879"/>
                  </a:ext>
                </a:extLst>
              </a:tr>
              <a:tr h="6444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Atlamajalcingo</a:t>
                      </a:r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del </a:t>
                      </a:r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Monte 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Zilacayotitlan-piedra Blanca-col. Guadalupe-santa Cruz - Benito Juárez - El Rosario4.0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12.36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18.13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km 0+000 - km 3+700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0.33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8.8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5.43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52224"/>
                  </a:ext>
                </a:extLst>
              </a:tr>
              <a:tr h="4337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Metlatónoc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E.C. (</a:t>
                      </a:r>
                      <a:r>
                        <a:rPr lang="pt-B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Tlapa</a:t>
                      </a:r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  <a:r>
                        <a:rPr lang="pt-B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Marquelia</a:t>
                      </a:r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) - </a:t>
                      </a:r>
                      <a:r>
                        <a:rPr lang="pt-B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Tapayoltepec</a:t>
                      </a:r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  <a:r>
                        <a:rPr lang="pt-B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Loma</a:t>
                      </a:r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 Concha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11.7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22.54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4.6 km 0+000 - km 4+600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0.24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3.68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6.76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966618"/>
                  </a:ext>
                </a:extLst>
              </a:tr>
              <a:tr h="28316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Totales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99.15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170.67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34.83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3.05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45.47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51.17</a:t>
                      </a:r>
                    </a:p>
                  </a:txBody>
                  <a:tcPr marL="8881" marR="8881" marT="88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2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71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2166</Words>
  <Application>Microsoft Office PowerPoint</Application>
  <PresentationFormat>Panorámica</PresentationFormat>
  <Paragraphs>992</Paragraphs>
  <Slides>15</Slides>
  <Notes>0</Notes>
  <HiddenSlides>7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Vazquez Corte</dc:creator>
  <cp:lastModifiedBy>Cesar Vazquez Corte</cp:lastModifiedBy>
  <cp:revision>22</cp:revision>
  <dcterms:created xsi:type="dcterms:W3CDTF">2022-06-21T21:22:46Z</dcterms:created>
  <dcterms:modified xsi:type="dcterms:W3CDTF">2022-06-23T19:11:27Z</dcterms:modified>
</cp:coreProperties>
</file>